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26" r:id="rId4"/>
    <p:sldId id="279" r:id="rId5"/>
    <p:sldId id="290" r:id="rId6"/>
    <p:sldId id="277" r:id="rId7"/>
    <p:sldId id="294" r:id="rId8"/>
    <p:sldId id="295" r:id="rId9"/>
    <p:sldId id="297" r:id="rId10"/>
    <p:sldId id="298" r:id="rId11"/>
    <p:sldId id="311" r:id="rId12"/>
    <p:sldId id="327" r:id="rId13"/>
    <p:sldId id="306" r:id="rId14"/>
    <p:sldId id="301" r:id="rId15"/>
    <p:sldId id="308" r:id="rId16"/>
    <p:sldId id="307" r:id="rId17"/>
    <p:sldId id="325" r:id="rId18"/>
    <p:sldId id="331" r:id="rId19"/>
    <p:sldId id="330" r:id="rId20"/>
    <p:sldId id="332" r:id="rId21"/>
    <p:sldId id="335" r:id="rId22"/>
    <p:sldId id="329" r:id="rId23"/>
    <p:sldId id="328" r:id="rId24"/>
    <p:sldId id="333" r:id="rId25"/>
    <p:sldId id="334" r:id="rId26"/>
    <p:sldId id="32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02" autoAdjust="0"/>
  </p:normalViewPr>
  <p:slideViewPr>
    <p:cSldViewPr snapToGrid="0">
      <p:cViewPr varScale="1">
        <p:scale>
          <a:sx n="77" d="100"/>
          <a:sy n="77" d="100"/>
        </p:scale>
        <p:origin x="86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RATEGIE\0.0_%20BAZY%20DANYCH\Gospodarka%20finansowa\Docgody%20na%201%20mieszka&#324;ca_NEW_FINA_2627_XTAB_2019030421263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RATEGIE\0.0_%20BAZY%20DANYCH\Gospodarka%20finansowa\Docgody%20na%201%20mieszka&#324;ca_NEW_FINA_2627_XTAB_2019030421263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3283834997262"/>
          <c:y val="2.5677856576086996E-2"/>
          <c:w val="0.8045829462229942"/>
          <c:h val="0.890443036240838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3">
                  <a:lumMod val="50000"/>
                </a:schemeClr>
              </a:solidFill>
              <a:ln w="1270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'ekon. i biol. grupy wieku'!$F$8:$R$8</c:f>
              <c:numCache>
                <c:formatCode>0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xVal>
          <c:yVal>
            <c:numRef>
              <c:f>'ekon. i biol. grupy wieku'!$F$9:$R$9</c:f>
              <c:numCache>
                <c:formatCode>#,##0</c:formatCode>
                <c:ptCount val="13"/>
                <c:pt idx="0">
                  <c:v>10963</c:v>
                </c:pt>
                <c:pt idx="1">
                  <c:v>10889</c:v>
                </c:pt>
                <c:pt idx="2">
                  <c:v>10816</c:v>
                </c:pt>
                <c:pt idx="3">
                  <c:v>10741</c:v>
                </c:pt>
                <c:pt idx="4">
                  <c:v>10662</c:v>
                </c:pt>
                <c:pt idx="5">
                  <c:v>10584</c:v>
                </c:pt>
                <c:pt idx="6">
                  <c:v>10502</c:v>
                </c:pt>
                <c:pt idx="7">
                  <c:v>10418</c:v>
                </c:pt>
                <c:pt idx="8">
                  <c:v>10335</c:v>
                </c:pt>
                <c:pt idx="9">
                  <c:v>10251</c:v>
                </c:pt>
                <c:pt idx="10">
                  <c:v>10166</c:v>
                </c:pt>
                <c:pt idx="11">
                  <c:v>10080</c:v>
                </c:pt>
                <c:pt idx="12">
                  <c:v>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13-4B39-B3DB-2106E6F5E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14336"/>
        <c:axId val="164024704"/>
      </c:scatterChart>
      <c:valAx>
        <c:axId val="164014336"/>
        <c:scaling>
          <c:orientation val="minMax"/>
          <c:max val="2030"/>
          <c:min val="201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64024704"/>
        <c:crosses val="autoZero"/>
        <c:crossBetween val="midCat"/>
      </c:valAx>
      <c:valAx>
        <c:axId val="164024704"/>
        <c:scaling>
          <c:orientation val="minMax"/>
          <c:min val="9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osoby</a:t>
                </a:r>
              </a:p>
            </c:rich>
          </c:tx>
          <c:layout>
            <c:manualLayout>
              <c:xMode val="edge"/>
              <c:yMode val="edge"/>
              <c:x val="8.1714564694626637E-3"/>
              <c:y val="0.279227756240861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64014336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3897462837024"/>
          <c:y val="4.818410173216809E-2"/>
          <c:w val="0.56136249264470406"/>
          <c:h val="0.83535273613389549"/>
        </c:manualLayout>
      </c:layout>
      <c:lineChart>
        <c:grouping val="standard"/>
        <c:varyColors val="0"/>
        <c:ser>
          <c:idx val="0"/>
          <c:order val="0"/>
          <c:tx>
            <c:v>Polska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TABLICA!$C$4:$H$4</c:f>
              <c:numCache>
                <c:formatCode>#,##0</c:formatCode>
                <c:ptCount val="6"/>
                <c:pt idx="0">
                  <c:v>222.91834</c:v>
                </c:pt>
                <c:pt idx="1">
                  <c:v>225.52873</c:v>
                </c:pt>
                <c:pt idx="2">
                  <c:v>230.37258</c:v>
                </c:pt>
                <c:pt idx="3">
                  <c:v>232.45952</c:v>
                </c:pt>
                <c:pt idx="4">
                  <c:v>240.02948000000001</c:v>
                </c:pt>
                <c:pt idx="5">
                  <c:v>246.55565000000001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97-4A65-B761-3E2FFD688094}"/>
            </c:ext>
          </c:extLst>
        </c:ser>
        <c:ser>
          <c:idx val="1"/>
          <c:order val="1"/>
          <c:tx>
            <c:v>dolnośląskie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00B0F0"/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TABLICA!$C$5:$H$5</c:f>
              <c:numCache>
                <c:formatCode>#,##0</c:formatCode>
                <c:ptCount val="6"/>
                <c:pt idx="0">
                  <c:v>238.70748</c:v>
                </c:pt>
                <c:pt idx="1">
                  <c:v>244.05385999999999</c:v>
                </c:pt>
                <c:pt idx="2">
                  <c:v>250.99665999999999</c:v>
                </c:pt>
                <c:pt idx="3">
                  <c:v>255.36403000000001</c:v>
                </c:pt>
                <c:pt idx="4">
                  <c:v>262.19974000000002</c:v>
                </c:pt>
                <c:pt idx="5">
                  <c:v>268.14380999999997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97-4A65-B761-3E2FFD688094}"/>
            </c:ext>
          </c:extLst>
        </c:ser>
        <c:ser>
          <c:idx val="2"/>
          <c:order val="2"/>
          <c:tx>
            <c:v>powiat kamiennogórski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TABLICA!$C$10:$H$10</c:f>
              <c:numCache>
                <c:formatCode>#,##0</c:formatCode>
                <c:ptCount val="6"/>
                <c:pt idx="0">
                  <c:v>158.06713999999999</c:v>
                </c:pt>
                <c:pt idx="1">
                  <c:v>164.43527</c:v>
                </c:pt>
                <c:pt idx="2">
                  <c:v>173.48992999999999</c:v>
                </c:pt>
                <c:pt idx="3">
                  <c:v>179.94685000000001</c:v>
                </c:pt>
                <c:pt idx="4">
                  <c:v>181.23899</c:v>
                </c:pt>
                <c:pt idx="5">
                  <c:v>175.32217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97-4A65-B761-3E2FFD688094}"/>
            </c:ext>
          </c:extLst>
        </c:ser>
        <c:ser>
          <c:idx val="3"/>
          <c:order val="3"/>
          <c:tx>
            <c:v>Lubawka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TABLICA!$C$11:$H$11</c:f>
              <c:numCache>
                <c:formatCode>#,##0</c:formatCode>
                <c:ptCount val="6"/>
                <c:pt idx="0">
                  <c:v>110.3947</c:v>
                </c:pt>
                <c:pt idx="1">
                  <c:v>120.31732</c:v>
                </c:pt>
                <c:pt idx="2">
                  <c:v>125.30119999999999</c:v>
                </c:pt>
                <c:pt idx="3">
                  <c:v>124.7308</c:v>
                </c:pt>
                <c:pt idx="4">
                  <c:v>127.10415</c:v>
                </c:pt>
                <c:pt idx="5">
                  <c:v>114.54940000000001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97-4A65-B761-3E2FFD688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543360"/>
        <c:axId val="168544896"/>
      </c:lineChart>
      <c:catAx>
        <c:axId val="1685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pl-PL"/>
          </a:p>
        </c:txPr>
        <c:crossAx val="168544896"/>
        <c:crosses val="autoZero"/>
        <c:auto val="1"/>
        <c:lblAlgn val="ctr"/>
        <c:lblOffset val="100"/>
        <c:noMultiLvlLbl val="0"/>
      </c:catAx>
      <c:valAx>
        <c:axId val="1685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liczba osób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pl-PL"/>
          </a:p>
        </c:txPr>
        <c:crossAx val="1685433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81852386119702"/>
          <c:y val="0.11961820879562404"/>
          <c:w val="0.29063406111136142"/>
          <c:h val="0.804898158618634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TABLICA!$AE$22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TABLICA!$AD$3:$AJ$3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TABLICA!$AF$22:$AL$22</c:f>
              <c:numCache>
                <c:formatCode>General</c:formatCode>
                <c:ptCount val="7"/>
                <c:pt idx="0">
                  <c:v>815</c:v>
                </c:pt>
                <c:pt idx="1">
                  <c:v>695</c:v>
                </c:pt>
                <c:pt idx="2">
                  <c:v>524</c:v>
                </c:pt>
                <c:pt idx="3">
                  <c:v>369</c:v>
                </c:pt>
                <c:pt idx="4">
                  <c:v>339</c:v>
                </c:pt>
                <c:pt idx="5">
                  <c:v>214</c:v>
                </c:pt>
                <c:pt idx="6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8-4259-B82B-5F1234AE29C3}"/>
            </c:ext>
          </c:extLst>
        </c:ser>
        <c:ser>
          <c:idx val="1"/>
          <c:order val="1"/>
          <c:tx>
            <c:strRef>
              <c:f>TABLICA!$AE$23</c:f>
              <c:strCache>
                <c:ptCount val="1"/>
                <c:pt idx="0">
                  <c:v>kobiety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TABLICA!$AD$3:$AJ$3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TABLICA!$AF$23:$AL$23</c:f>
              <c:numCache>
                <c:formatCode>General</c:formatCode>
                <c:ptCount val="7"/>
                <c:pt idx="0">
                  <c:v>355</c:v>
                </c:pt>
                <c:pt idx="1">
                  <c:v>305</c:v>
                </c:pt>
                <c:pt idx="2">
                  <c:v>231</c:v>
                </c:pt>
                <c:pt idx="3">
                  <c:v>159</c:v>
                </c:pt>
                <c:pt idx="4">
                  <c:v>150</c:v>
                </c:pt>
                <c:pt idx="5">
                  <c:v>106</c:v>
                </c:pt>
                <c:pt idx="6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8-4259-B82B-5F1234AE29C3}"/>
            </c:ext>
          </c:extLst>
        </c:ser>
        <c:ser>
          <c:idx val="2"/>
          <c:order val="2"/>
          <c:tx>
            <c:strRef>
              <c:f>TABLICA!$AE$24</c:f>
              <c:strCache>
                <c:ptCount val="1"/>
                <c:pt idx="0">
                  <c:v>do 25. roku życia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TABLICA!$AD$3:$AJ$3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TABLICA!$AF$24:$AL$24</c:f>
              <c:numCache>
                <c:formatCode>General</c:formatCode>
                <c:ptCount val="7"/>
                <c:pt idx="0">
                  <c:v>140</c:v>
                </c:pt>
                <c:pt idx="1">
                  <c:v>93</c:v>
                </c:pt>
                <c:pt idx="2">
                  <c:v>60</c:v>
                </c:pt>
                <c:pt idx="3">
                  <c:v>50</c:v>
                </c:pt>
                <c:pt idx="4">
                  <c:v>47</c:v>
                </c:pt>
                <c:pt idx="5">
                  <c:v>27</c:v>
                </c:pt>
                <c:pt idx="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78-4259-B82B-5F1234AE29C3}"/>
            </c:ext>
          </c:extLst>
        </c:ser>
        <c:ser>
          <c:idx val="3"/>
          <c:order val="3"/>
          <c:tx>
            <c:strRef>
              <c:f>TABLICA!$AE$25</c:f>
              <c:strCache>
                <c:ptCount val="1"/>
                <c:pt idx="0">
                  <c:v>powyżej 50. roku życia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TABLICA!$AD$3:$AJ$3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TABLICA!$AF$25:$AL$25</c:f>
              <c:numCache>
                <c:formatCode>General</c:formatCode>
                <c:ptCount val="7"/>
                <c:pt idx="0">
                  <c:v>217</c:v>
                </c:pt>
                <c:pt idx="1">
                  <c:v>232</c:v>
                </c:pt>
                <c:pt idx="2">
                  <c:v>183</c:v>
                </c:pt>
                <c:pt idx="3">
                  <c:v>137</c:v>
                </c:pt>
                <c:pt idx="4">
                  <c:v>127</c:v>
                </c:pt>
                <c:pt idx="5">
                  <c:v>88</c:v>
                </c:pt>
                <c:pt idx="6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78-4259-B82B-5F1234AE29C3}"/>
            </c:ext>
          </c:extLst>
        </c:ser>
        <c:ser>
          <c:idx val="4"/>
          <c:order val="4"/>
          <c:tx>
            <c:strRef>
              <c:f>TABLICA!$AE$26</c:f>
              <c:strCache>
                <c:ptCount val="1"/>
                <c:pt idx="0">
                  <c:v>długotrwale bezrobotni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TABLICA!$AD$3:$AJ$3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TABLICA!$AF$26:$AL$26</c:f>
              <c:numCache>
                <c:formatCode>General</c:formatCode>
                <c:ptCount val="7"/>
                <c:pt idx="0">
                  <c:v>385</c:v>
                </c:pt>
                <c:pt idx="1">
                  <c:v>373</c:v>
                </c:pt>
                <c:pt idx="2">
                  <c:v>277</c:v>
                </c:pt>
                <c:pt idx="3">
                  <c:v>180</c:v>
                </c:pt>
                <c:pt idx="4">
                  <c:v>150</c:v>
                </c:pt>
                <c:pt idx="5">
                  <c:v>112</c:v>
                </c:pt>
                <c:pt idx="6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78-4259-B82B-5F1234AE2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331136"/>
        <c:axId val="168332672"/>
      </c:lineChart>
      <c:catAx>
        <c:axId val="1683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68332672"/>
        <c:crosses val="autoZero"/>
        <c:auto val="1"/>
        <c:lblAlgn val="ctr"/>
        <c:lblOffset val="100"/>
        <c:noMultiLvlLbl val="0"/>
      </c:catAx>
      <c:valAx>
        <c:axId val="16833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liczba osób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6833113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41341471714277"/>
          <c:y val="0.10690041311936584"/>
          <c:w val="0.31739107420312057"/>
          <c:h val="0.7687641594831509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Polska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TABLICA!$C$4:$H$4</c:f>
              <c:numCache>
                <c:formatCode>#,##0</c:formatCode>
                <c:ptCount val="6"/>
                <c:pt idx="0">
                  <c:v>1031.6619900000001</c:v>
                </c:pt>
                <c:pt idx="1">
                  <c:v>1057.32935</c:v>
                </c:pt>
                <c:pt idx="2">
                  <c:v>1070.6394700000001</c:v>
                </c:pt>
                <c:pt idx="3">
                  <c:v>1088.6341199999999</c:v>
                </c:pt>
                <c:pt idx="4">
                  <c:v>1102.6180300000001</c:v>
                </c:pt>
                <c:pt idx="5">
                  <c:v>1121.3637799999999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5E-49C2-A1B8-6A5BC488A174}"/>
            </c:ext>
          </c:extLst>
        </c:ser>
        <c:ser>
          <c:idx val="1"/>
          <c:order val="1"/>
          <c:tx>
            <c:v>dolnośląskie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TABLICA!$C$5:$H$5</c:f>
              <c:numCache>
                <c:formatCode>#,##0</c:formatCode>
                <c:ptCount val="6"/>
                <c:pt idx="0">
                  <c:v>1156.0952299999999</c:v>
                </c:pt>
                <c:pt idx="1">
                  <c:v>1194.3689300000001</c:v>
                </c:pt>
                <c:pt idx="2">
                  <c:v>1207.2415000000001</c:v>
                </c:pt>
                <c:pt idx="3">
                  <c:v>1229.6024399999999</c:v>
                </c:pt>
                <c:pt idx="4">
                  <c:v>1244.2943700000001</c:v>
                </c:pt>
                <c:pt idx="5">
                  <c:v>1270.64609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5E-49C2-A1B8-6A5BC488A174}"/>
            </c:ext>
          </c:extLst>
        </c:ser>
        <c:ser>
          <c:idx val="2"/>
          <c:order val="2"/>
          <c:tx>
            <c:v>powiat kamiennogórski</c:v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TABLICA!$C$10:$H$10</c:f>
              <c:numCache>
                <c:formatCode>#,##0</c:formatCode>
                <c:ptCount val="6"/>
                <c:pt idx="0">
                  <c:v>967.52918</c:v>
                </c:pt>
                <c:pt idx="1">
                  <c:v>986.47838999999999</c:v>
                </c:pt>
                <c:pt idx="2">
                  <c:v>976.95749000000001</c:v>
                </c:pt>
                <c:pt idx="3">
                  <c:v>974.28044</c:v>
                </c:pt>
                <c:pt idx="4">
                  <c:v>978.71763999999996</c:v>
                </c:pt>
                <c:pt idx="5">
                  <c:v>996.38628000000006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5E-49C2-A1B8-6A5BC488A174}"/>
            </c:ext>
          </c:extLst>
        </c:ser>
        <c:ser>
          <c:idx val="3"/>
          <c:order val="3"/>
          <c:tx>
            <c:v>Lubawka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TABLICA!$C$11:$H$11</c:f>
              <c:numCache>
                <c:formatCode>#,##0</c:formatCode>
                <c:ptCount val="6"/>
                <c:pt idx="0">
                  <c:v>864.33736999999996</c:v>
                </c:pt>
                <c:pt idx="1">
                  <c:v>879.68268</c:v>
                </c:pt>
                <c:pt idx="2">
                  <c:v>871.03971000000001</c:v>
                </c:pt>
                <c:pt idx="3">
                  <c:v>874.91026999999997</c:v>
                </c:pt>
                <c:pt idx="4">
                  <c:v>871.36555999999996</c:v>
                </c:pt>
                <c:pt idx="5">
                  <c:v>898.47991000000002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5E-49C2-A1B8-6A5BC488A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19584"/>
        <c:axId val="172821120"/>
      </c:lineChart>
      <c:catAx>
        <c:axId val="17281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72821120"/>
        <c:crosses val="autoZero"/>
        <c:auto val="1"/>
        <c:lblAlgn val="ctr"/>
        <c:lblOffset val="100"/>
        <c:noMultiLvlLbl val="0"/>
      </c:catAx>
      <c:valAx>
        <c:axId val="1728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liczba podmiotów</a:t>
                </a:r>
              </a:p>
            </c:rich>
          </c:tx>
          <c:layout>
            <c:manualLayout>
              <c:xMode val="edge"/>
              <c:yMode val="edge"/>
              <c:x val="2.1683074379945169E-2"/>
              <c:y val="0.117314298329531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7281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07428911528449"/>
          <c:y val="8.3679297414531464E-2"/>
          <c:w val="0.25991586625674845"/>
          <c:h val="0.7913175014099399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43871788753679"/>
          <c:y val="5.4976804131582714E-2"/>
          <c:w val="0.80727372146663479"/>
          <c:h val="0.78739273927392739"/>
        </c:manualLayout>
      </c:layout>
      <c:lineChart>
        <c:grouping val="standard"/>
        <c:varyColors val="0"/>
        <c:ser>
          <c:idx val="0"/>
          <c:order val="0"/>
          <c:tx>
            <c:strRef>
              <c:f>TABLICA!$B$21</c:f>
              <c:strCache>
                <c:ptCount val="1"/>
                <c:pt idx="0">
                  <c:v>POLSKA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TABLICA!$C$21:$H$21</c:f>
              <c:numCache>
                <c:formatCode>#,##0.00</c:formatCode>
                <c:ptCount val="6"/>
                <c:pt idx="0">
                  <c:v>3022.10113</c:v>
                </c:pt>
                <c:pt idx="1">
                  <c:v>3098.9429300000002</c:v>
                </c:pt>
                <c:pt idx="2">
                  <c:v>3272.0952600000001</c:v>
                </c:pt>
                <c:pt idx="3">
                  <c:v>3395.8146999999999</c:v>
                </c:pt>
                <c:pt idx="4">
                  <c:v>3943.55546</c:v>
                </c:pt>
                <c:pt idx="5">
                  <c:v>4307.2085999999999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1D-4706-8030-A34A3D70B24C}"/>
            </c:ext>
          </c:extLst>
        </c:ser>
        <c:ser>
          <c:idx val="1"/>
          <c:order val="1"/>
          <c:tx>
            <c:strRef>
              <c:f>TABLICA!$B$22</c:f>
              <c:strCache>
                <c:ptCount val="1"/>
                <c:pt idx="0">
                  <c:v>DOLNOŚLĄSKIE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TABLICA!$C$22:$H$22</c:f>
              <c:numCache>
                <c:formatCode>#,##0.00</c:formatCode>
                <c:ptCount val="6"/>
                <c:pt idx="0">
                  <c:v>3162.3628899999999</c:v>
                </c:pt>
                <c:pt idx="1">
                  <c:v>3276.85358</c:v>
                </c:pt>
                <c:pt idx="2">
                  <c:v>3467.8766700000001</c:v>
                </c:pt>
                <c:pt idx="3">
                  <c:v>3586.9876899999999</c:v>
                </c:pt>
                <c:pt idx="4">
                  <c:v>3998.7104599999998</c:v>
                </c:pt>
                <c:pt idx="5">
                  <c:v>4404.6481599999997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1D-4706-8030-A34A3D70B24C}"/>
            </c:ext>
          </c:extLst>
        </c:ser>
        <c:ser>
          <c:idx val="2"/>
          <c:order val="2"/>
          <c:tx>
            <c:strRef>
              <c:f>TABLICA!$B$57</c:f>
              <c:strCache>
                <c:ptCount val="1"/>
                <c:pt idx="0">
                  <c:v>Powiat kamiennogórski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TABLICA!$C$57:$H$57</c:f>
              <c:numCache>
                <c:formatCode>#,##0.00</c:formatCode>
                <c:ptCount val="6"/>
                <c:pt idx="0">
                  <c:v>2603.34672</c:v>
                </c:pt>
                <c:pt idx="1">
                  <c:v>2912.1678499999998</c:v>
                </c:pt>
                <c:pt idx="2">
                  <c:v>2987.5414700000001</c:v>
                </c:pt>
                <c:pt idx="3">
                  <c:v>3086.6688399999998</c:v>
                </c:pt>
                <c:pt idx="4">
                  <c:v>3529.8152500000001</c:v>
                </c:pt>
                <c:pt idx="5">
                  <c:v>3951.1511399999999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1D-4706-8030-A34A3D70B24C}"/>
            </c:ext>
          </c:extLst>
        </c:ser>
        <c:ser>
          <c:idx val="3"/>
          <c:order val="3"/>
          <c:tx>
            <c:strRef>
              <c:f>TABLICA!$B$58</c:f>
              <c:strCache>
                <c:ptCount val="1"/>
                <c:pt idx="0">
                  <c:v>Lubawka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TABLICA!$C$2:$H$2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TABLICA!$C$58:$H$58</c:f>
              <c:numCache>
                <c:formatCode>#,##0.00</c:formatCode>
                <c:ptCount val="6"/>
                <c:pt idx="0">
                  <c:v>2274.1116299999999</c:v>
                </c:pt>
                <c:pt idx="1">
                  <c:v>2981.6106300000001</c:v>
                </c:pt>
                <c:pt idx="2">
                  <c:v>3006.4656</c:v>
                </c:pt>
                <c:pt idx="3">
                  <c:v>3180.9073100000001</c:v>
                </c:pt>
                <c:pt idx="4">
                  <c:v>3230.47948</c:v>
                </c:pt>
                <c:pt idx="5">
                  <c:v>3777.84519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1D-4706-8030-A34A3D70B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60544"/>
        <c:axId val="65262336"/>
      </c:lineChart>
      <c:catAx>
        <c:axId val="652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262336"/>
        <c:crosses val="autoZero"/>
        <c:auto val="1"/>
        <c:lblAlgn val="ctr"/>
        <c:lblOffset val="100"/>
        <c:noMultiLvlLbl val="0"/>
      </c:catAx>
      <c:valAx>
        <c:axId val="65262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zł</a:t>
                </a:r>
              </a:p>
            </c:rich>
          </c:tx>
          <c:layout>
            <c:manualLayout>
              <c:xMode val="edge"/>
              <c:yMode val="edge"/>
              <c:x val="0"/>
              <c:y val="0.39878541329848333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65260544"/>
        <c:crosses val="autoZero"/>
        <c:crossBetween val="between"/>
        <c:majorUnit val="1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2230289395644"/>
          <c:y val="7.2607260726072612E-2"/>
          <c:w val="0.5067686539182602"/>
          <c:h val="0.78739273927392739"/>
        </c:manualLayout>
      </c:layout>
      <c:lineChart>
        <c:grouping val="standard"/>
        <c:varyColors val="0"/>
        <c:ser>
          <c:idx val="0"/>
          <c:order val="0"/>
          <c:tx>
            <c:strRef>
              <c:f>TABLICA!$J$55</c:f>
              <c:strCache>
                <c:ptCount val="1"/>
                <c:pt idx="0">
                  <c:v>POLSKA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TABLICA!$K$55:$P$55</c:f>
              <c:numCache>
                <c:formatCode>#,##0.00</c:formatCode>
                <c:ptCount val="6"/>
                <c:pt idx="0">
                  <c:v>1407.7231300000001</c:v>
                </c:pt>
                <c:pt idx="1">
                  <c:v>1492.3370299999999</c:v>
                </c:pt>
                <c:pt idx="2">
                  <c:v>1614.22948</c:v>
                </c:pt>
                <c:pt idx="3">
                  <c:v>1687.8248000000001</c:v>
                </c:pt>
                <c:pt idx="4">
                  <c:v>1748.52603</c:v>
                </c:pt>
                <c:pt idx="5">
                  <c:v>1862.3596399999999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0E-4F73-916B-2560568ACA5B}"/>
            </c:ext>
          </c:extLst>
        </c:ser>
        <c:ser>
          <c:idx val="1"/>
          <c:order val="1"/>
          <c:tx>
            <c:strRef>
              <c:f>TABLICA!$J$56</c:f>
              <c:strCache>
                <c:ptCount val="1"/>
                <c:pt idx="0">
                  <c:v>DOLNOŚLĄSKIE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TABLICA!$K$56:$P$56</c:f>
              <c:numCache>
                <c:formatCode>#,##0.00</c:formatCode>
                <c:ptCount val="6"/>
                <c:pt idx="0">
                  <c:v>1825.78567</c:v>
                </c:pt>
                <c:pt idx="1">
                  <c:v>1922.0197499999999</c:v>
                </c:pt>
                <c:pt idx="2">
                  <c:v>2060.3599100000001</c:v>
                </c:pt>
                <c:pt idx="3">
                  <c:v>2128.5239200000001</c:v>
                </c:pt>
                <c:pt idx="4">
                  <c:v>2193.0670599999999</c:v>
                </c:pt>
                <c:pt idx="5">
                  <c:v>2348.1281399999998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0E-4F73-916B-2560568ACA5B}"/>
            </c:ext>
          </c:extLst>
        </c:ser>
        <c:ser>
          <c:idx val="2"/>
          <c:order val="2"/>
          <c:tx>
            <c:strRef>
              <c:f>TABLICA!$J$57</c:f>
              <c:strCache>
                <c:ptCount val="1"/>
                <c:pt idx="0">
                  <c:v>Powiat kamiennogórski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TABLICA!$K$57:$P$57</c:f>
              <c:numCache>
                <c:formatCode>#,##0.00</c:formatCode>
                <c:ptCount val="6"/>
                <c:pt idx="0">
                  <c:v>1292.63192</c:v>
                </c:pt>
                <c:pt idx="1">
                  <c:v>1378.5498700000001</c:v>
                </c:pt>
                <c:pt idx="2">
                  <c:v>1405.0860700000001</c:v>
                </c:pt>
                <c:pt idx="3">
                  <c:v>1554.81855</c:v>
                </c:pt>
                <c:pt idx="4">
                  <c:v>1493.0976800000001</c:v>
                </c:pt>
                <c:pt idx="5">
                  <c:v>1621.8302200000001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0E-4F73-916B-2560568ACA5B}"/>
            </c:ext>
          </c:extLst>
        </c:ser>
        <c:ser>
          <c:idx val="3"/>
          <c:order val="3"/>
          <c:tx>
            <c:strRef>
              <c:f>TABLICA!$J$58</c:f>
              <c:strCache>
                <c:ptCount val="1"/>
                <c:pt idx="0">
                  <c:v>Lubawka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TABLICA!$K$2:$P$2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TABLICA!$K$58:$P$58</c:f>
              <c:numCache>
                <c:formatCode>#,##0.00</c:formatCode>
                <c:ptCount val="6"/>
                <c:pt idx="0">
                  <c:v>834.81236999999999</c:v>
                </c:pt>
                <c:pt idx="1">
                  <c:v>1169.7413300000001</c:v>
                </c:pt>
                <c:pt idx="2">
                  <c:v>1184.1806999999999</c:v>
                </c:pt>
                <c:pt idx="3">
                  <c:v>1521.03567</c:v>
                </c:pt>
                <c:pt idx="4">
                  <c:v>1157.7085300000001</c:v>
                </c:pt>
                <c:pt idx="5">
                  <c:v>1297.8157699999999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0E-4F73-916B-2560568A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49056"/>
        <c:axId val="65975424"/>
      </c:lineChart>
      <c:catAx>
        <c:axId val="659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75424"/>
        <c:crosses val="autoZero"/>
        <c:auto val="1"/>
        <c:lblAlgn val="ctr"/>
        <c:lblOffset val="100"/>
        <c:noMultiLvlLbl val="0"/>
      </c:catAx>
      <c:valAx>
        <c:axId val="65975424"/>
        <c:scaling>
          <c:orientation val="minMax"/>
          <c:max val="3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zł</a:t>
                </a:r>
              </a:p>
            </c:rich>
          </c:tx>
          <c:layout>
            <c:manualLayout>
              <c:xMode val="edge"/>
              <c:yMode val="edge"/>
              <c:x val="8.7254474411165416E-3"/>
              <c:y val="0.45521096662120192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6594905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7889095681221667"/>
          <c:y val="0.16821725769722415"/>
          <c:w val="0.319685545143227"/>
          <c:h val="0.6755649999999999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7822-5EFC-428B-B943-E92D70C449EF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5ECB4-6567-47BB-A9C1-7D1C41C570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90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49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Klasy A-C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osób korzystających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sieci wodociągowej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terenie miasta był więc wyższy niż średnio w miastach w kraju (96,6%) i regionie (97,7%), i nieznacznie niższy niż przeciętnie w powiecie kamiennogórskim (99,7%). Na obszarze wiejskim kształtował się natomiast znacznie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poniżej średniej dla obszarów wiejskich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Bardzo wysoki udział korzystających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sieci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kanalizacyjnej i 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budynków mieszkalnych podłączonych do sieci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89,6%, czyli znacznie powyżej średniego udziału dla gmin w Polsce wynoszącego 49,5%, w województwie dolnośląskim (59,3%) oraz powiecie kamiennogórskim (65,2%). w Polsce (85,1%), województwie dolnośląskim (89,1%) i powiecie kamiennogórskim (78,5%).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ramach realizacji Programów</a:t>
            </a:r>
            <a:r>
              <a:rPr lang="pl-PL" baseline="0" dirty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ramach realizacji Programów</a:t>
            </a:r>
            <a:r>
              <a:rPr lang="pl-PL" baseline="0" dirty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ramach realizacji Programów</a:t>
            </a:r>
            <a:r>
              <a:rPr lang="pl-PL" baseline="0" dirty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ramach realizacji Programów</a:t>
            </a:r>
            <a:r>
              <a:rPr lang="pl-PL" baseline="0" dirty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283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Podobne jak w latach ubiegłych, największym problemem dla całego regionu i gminy są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zanieczyszczenia pyłem zawieszonym PM10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(przekroczenia dotyczą zarówno normy średniodobowej jak i średniorocznej) oraz </a:t>
            </a:r>
            <a:r>
              <a:rPr lang="pl-PL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bezno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pl-PL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pirenem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wynikające głównie z niskiej emisji.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Spadek liczby ludności od</a:t>
            </a:r>
            <a:r>
              <a:rPr lang="pl-PL" baseline="0" dirty="0"/>
              <a:t> 2012 roku o </a:t>
            </a:r>
            <a:r>
              <a:rPr lang="pl-PL" b="1" baseline="0" dirty="0"/>
              <a:t>3,5%, na poziomie zbliżonym do średniego spadku liczby ludności w powiecie kamiennogórskim</a:t>
            </a:r>
            <a:r>
              <a:rPr lang="pl-PL" baseline="0" dirty="0"/>
              <a:t>.</a:t>
            </a:r>
          </a:p>
          <a:p>
            <a:r>
              <a:rPr lang="pl-PL" b="1" baseline="0" dirty="0"/>
              <a:t>Saldo migracji wewnętrznych na 1000 osób</a:t>
            </a:r>
            <a:r>
              <a:rPr lang="pl-PL" baseline="0" dirty="0"/>
              <a:t> (-0,3 osoby na 1000 ludności) kształtowało się na poziomie korzystniejszym niż przeciętnie w regionie i powiecie, przy czym było ujemne na obszarze miasta i dodatnie na obszarze wiejskim. Ujemny przyrost naturalny kształtował się na poziomie podobnych do przeciętnego w gminach w powiecie kamiennogórskim, zdecydowanie niższym niż w regionie i kraju i podobnie jak w przypadku salda migracji wewnętrznych był on zdecydowanie korzystniejszy na obszarze wiejskim gminy</a:t>
            </a:r>
          </a:p>
          <a:p>
            <a:endParaRPr lang="pl-PL" baseline="0" dirty="0"/>
          </a:p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Trwający proces starzenia się ludności widoczny jest we wskaźnikach obrazujących współczynnik obciążenia osobami w wieku poprodukcyjnym. W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spółczynnik obciążenia osobami w wieku poprodukcyjnym na 100 osób w wieku produkcyjnym kształtował się na poziomie zbliżonym do średnich.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Jednak współczynnik dynamiki demograficznej był niższy niż średnio w gminach w regionie i kraju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ECB4-6567-47BB-A9C1-7D1C41C570F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0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94051" y="3946201"/>
            <a:ext cx="8711755" cy="1646302"/>
          </a:xfrm>
        </p:spPr>
        <p:txBody>
          <a:bodyPr/>
          <a:lstStyle/>
          <a:p>
            <a:pPr algn="l"/>
            <a:r>
              <a:rPr lang="pl-PL" sz="4600" dirty="0"/>
              <a:t>RAPORT O STANIE </a:t>
            </a:r>
            <a:br>
              <a:rPr lang="pl-PL" sz="4600" dirty="0"/>
            </a:br>
            <a:r>
              <a:rPr lang="pl-PL" sz="4600" dirty="0"/>
              <a:t>ZAGOSPODAROWANIA PRZESTRZENNEGO I ROZWOJU SPOŁECZNO-GOSPODARCZYM GMINY LUBAWKA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4052" y="6079490"/>
            <a:ext cx="7766936" cy="56661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pl-PL" sz="1600" dirty="0">
                <a:latin typeface="Century Gothic" panose="020B0502020202020204" pitchFamily="34" charset="0"/>
              </a:rPr>
              <a:t>LUBAWKA, MAJ 2019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1194051" y="5919323"/>
            <a:ext cx="1033413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860425"/>
            <a:ext cx="2943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BEZROBOCIE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2398" y="1742860"/>
            <a:ext cx="938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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Liczba zarejestrowanych bezrobotnych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554351" y="1591468"/>
            <a:ext cx="4392849" cy="3927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23900" indent="-638175">
              <a:lnSpc>
                <a:spcPct val="13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BEZROBOTNI: </a:t>
            </a:r>
          </a:p>
          <a:p>
            <a:pPr marL="723900" indent="-638175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164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zarejestrowanych bezrobotnych, w tym: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3900" indent="-638175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kobiety</a:t>
            </a:r>
          </a:p>
          <a:p>
            <a:pPr marL="723900" indent="-638175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39,6%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długotrwale bezrobotni</a:t>
            </a:r>
          </a:p>
          <a:p>
            <a:pPr marL="723900" indent="-638175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osoby powyżej 50. roku życia</a:t>
            </a:r>
          </a:p>
        </p:txBody>
      </p:sp>
      <p:pic>
        <p:nvPicPr>
          <p:cNvPr id="19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22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BA7948B5-32BD-4D1B-911E-3B5D87DF8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637233"/>
              </p:ext>
            </p:extLst>
          </p:nvPr>
        </p:nvGraphicFramePr>
        <p:xfrm>
          <a:off x="584928" y="2356688"/>
          <a:ext cx="6744339" cy="362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477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PRZEDSIĘBIORCZOŚĆ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2742" y="1742860"/>
            <a:ext cx="938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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Podmioty wpisane do rejestru REGON na 10 tys. ludności</a:t>
            </a:r>
          </a:p>
        </p:txBody>
      </p:sp>
      <p:sp>
        <p:nvSpPr>
          <p:cNvPr id="19" name="Pole tekstowe 544"/>
          <p:cNvSpPr txBox="1"/>
          <p:nvPr/>
        </p:nvSpPr>
        <p:spPr>
          <a:xfrm>
            <a:off x="7807569" y="2287523"/>
            <a:ext cx="3432517" cy="36631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01688" indent="-801688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STRUKTURA BRANŻOWA:</a:t>
            </a:r>
          </a:p>
          <a:p>
            <a:pPr marL="801688" indent="-801688">
              <a:spcBef>
                <a:spcPts val="1500"/>
              </a:spcBef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20,9%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działalność związana z obsługą rynku nieruchomości</a:t>
            </a:r>
          </a:p>
          <a:p>
            <a:pPr marL="801688" indent="-801688">
              <a:spcBef>
                <a:spcPts val="1500"/>
              </a:spcBef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18,8%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handel hurtowy i detaliczny, naprawa pojazdów  samochodowych </a:t>
            </a:r>
          </a:p>
          <a:p>
            <a:pPr marL="801688" indent="-801688">
              <a:spcBef>
                <a:spcPts val="1500"/>
              </a:spcBef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17%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budownictwo</a:t>
            </a:r>
          </a:p>
          <a:p>
            <a:pPr>
              <a:lnSpc>
                <a:spcPct val="115000"/>
              </a:lnSpc>
              <a:spcBef>
                <a:spcPts val="1500"/>
              </a:spcBef>
              <a:spcAft>
                <a:spcPts val="1000"/>
              </a:spcAft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/>
                <a:ea typeface="Times New Roman"/>
                <a:cs typeface="Times New Roman"/>
              </a:rPr>
              <a:t>  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1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6EDE8CB-B568-49BD-A51D-058219E7C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488341"/>
              </p:ext>
            </p:extLst>
          </p:nvPr>
        </p:nvGraphicFramePr>
        <p:xfrm>
          <a:off x="584929" y="2402596"/>
          <a:ext cx="6659933" cy="35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650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ATRAKCYJNOŚĆ INWESTYCYJNA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2742" y="1742860"/>
            <a:ext cx="9387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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Potencjalna atrakcyjność inwestycyjna gminy Lubawka oraz powiatu kamiennogórskiego dla gospodarki narodowej oraz wybranych sekcji </a:t>
            </a:r>
          </a:p>
        </p:txBody>
      </p:sp>
      <p:pic>
        <p:nvPicPr>
          <p:cNvPr id="11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81261"/>
              </p:ext>
            </p:extLst>
          </p:nvPr>
        </p:nvGraphicFramePr>
        <p:xfrm>
          <a:off x="799817" y="2553420"/>
          <a:ext cx="9469597" cy="1738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4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cap="all" dirty="0">
                          <a:effectLst/>
                        </a:rPr>
                        <a:t>Nazwa</a:t>
                      </a:r>
                      <a:endParaRPr lang="pl-PL" sz="1400" dirty="0">
                        <a:solidFill>
                          <a:srgbClr val="404040"/>
                        </a:solidFill>
                        <a:effectLst/>
                        <a:latin typeface="Corbe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cap="all">
                          <a:effectLst/>
                        </a:rPr>
                        <a:t>gospodarka narodowa</a:t>
                      </a:r>
                      <a:endParaRPr lang="pl-PL" sz="1400">
                        <a:solidFill>
                          <a:srgbClr val="404040"/>
                        </a:solidFill>
                        <a:effectLst/>
                        <a:latin typeface="Corbe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cap="all">
                          <a:effectLst/>
                        </a:rPr>
                        <a:t>przemysł</a:t>
                      </a:r>
                      <a:endParaRPr lang="pl-PL" sz="1400">
                        <a:solidFill>
                          <a:srgbClr val="404040"/>
                        </a:solidFill>
                        <a:effectLst/>
                        <a:latin typeface="Corbe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cap="all" dirty="0">
                          <a:effectLst/>
                        </a:rPr>
                        <a:t>handel i naprawy</a:t>
                      </a:r>
                      <a:endParaRPr lang="pl-PL" sz="1400" dirty="0">
                        <a:solidFill>
                          <a:srgbClr val="404040"/>
                        </a:solidFill>
                        <a:effectLst/>
                        <a:latin typeface="Corbe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</a:rPr>
                        <a:t>zakwaterowanie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</a:rPr>
                        <a:t>i gastronomia</a:t>
                      </a:r>
                      <a:endParaRPr lang="pl-PL" sz="1400">
                        <a:solidFill>
                          <a:srgbClr val="404040"/>
                        </a:solidFill>
                        <a:effectLst/>
                        <a:latin typeface="Corbe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</a:rPr>
                        <a:t>działalność profesjonalna, naukowa i techniczna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cap="all">
                          <a:effectLst/>
                        </a:rPr>
                        <a:t>powiat kamiennogórski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0,238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cap="all">
                          <a:effectLst/>
                        </a:rPr>
                        <a:t>gmina Lubawka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0,207</a:t>
                      </a:r>
                      <a:endParaRPr lang="pl-PL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endParaRPr lang="pl-PL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endParaRPr lang="pl-PL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endParaRPr lang="pl-PL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cap="al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Obraz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5652"/>
          <a:stretch>
            <a:fillRect/>
          </a:stretch>
        </p:blipFill>
        <p:spPr bwMode="auto">
          <a:xfrm>
            <a:off x="853441" y="4443193"/>
            <a:ext cx="5181600" cy="1591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6096000" y="5665709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►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5,3776 ha dostępnej powierzchni 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42987" y="4443193"/>
            <a:ext cx="3696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Podstrefa Lubawka Kamiennogórskiej Specjalnej Strefy Małej Przedsiębiorczości </a:t>
            </a:r>
          </a:p>
        </p:txBody>
      </p:sp>
    </p:spTree>
    <p:extLst>
      <p:ext uri="{BB962C8B-B14F-4D97-AF65-F5344CB8AC3E}">
        <p14:creationId xmlns:p14="http://schemas.microsoft.com/office/powerpoint/2010/main" val="265031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KOMUNIKACJA I TRANSPORT</a:t>
            </a:r>
          </a:p>
        </p:txBody>
      </p:sp>
      <p:sp>
        <p:nvSpPr>
          <p:cNvPr id="13" name="Dowolny kształt 12"/>
          <p:cNvSpPr/>
          <p:nvPr/>
        </p:nvSpPr>
        <p:spPr>
          <a:xfrm>
            <a:off x="4245166" y="2419644"/>
            <a:ext cx="1425657" cy="792683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A8FF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5277127" y="3267388"/>
            <a:ext cx="1447229" cy="812243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A8FF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9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6" name="Prostokąt 5"/>
          <p:cNvSpPr/>
          <p:nvPr/>
        </p:nvSpPr>
        <p:spPr>
          <a:xfrm>
            <a:off x="584927" y="1780518"/>
            <a:ext cx="92945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DROGI GMINNE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Nawierzchnia ulepszona  </a:t>
            </a: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92,7%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dróg gminnych (27,56 km),          w tym nawierzchnia bitumiczna </a:t>
            </a: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84,5%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(25,11 km) </a:t>
            </a:r>
          </a:p>
          <a:p>
            <a:pPr indent="4572000">
              <a:lnSpc>
                <a:spcPct val="150000"/>
              </a:lnSpc>
            </a:pP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8,2%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kostka (2,45 km), 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pozostałe </a:t>
            </a: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7,3%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nawierzchnia gruntową (2,16 km)</a:t>
            </a:r>
          </a:p>
        </p:txBody>
      </p:sp>
    </p:spTree>
    <p:extLst>
      <p:ext uri="{BB962C8B-B14F-4D97-AF65-F5344CB8AC3E}">
        <p14:creationId xmlns:p14="http://schemas.microsoft.com/office/powerpoint/2010/main" val="46107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olny kształt 34"/>
          <p:cNvSpPr/>
          <p:nvPr/>
        </p:nvSpPr>
        <p:spPr>
          <a:xfrm>
            <a:off x="9583735" y="4763170"/>
            <a:ext cx="650756" cy="657877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4" name="Dowolny kształt 33"/>
          <p:cNvSpPr/>
          <p:nvPr/>
        </p:nvSpPr>
        <p:spPr>
          <a:xfrm>
            <a:off x="9228400" y="4380984"/>
            <a:ext cx="680713" cy="704311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Dowolny kształt 31"/>
          <p:cNvSpPr/>
          <p:nvPr/>
        </p:nvSpPr>
        <p:spPr>
          <a:xfrm>
            <a:off x="5680853" y="3792684"/>
            <a:ext cx="1378225" cy="1050393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4092459" y="4157087"/>
            <a:ext cx="680713" cy="704311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Dowolny kształt 19"/>
          <p:cNvSpPr/>
          <p:nvPr/>
        </p:nvSpPr>
        <p:spPr>
          <a:xfrm>
            <a:off x="7950153" y="3682747"/>
            <a:ext cx="1885696" cy="1050393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Dowolny kształt 25"/>
          <p:cNvSpPr/>
          <p:nvPr/>
        </p:nvSpPr>
        <p:spPr>
          <a:xfrm>
            <a:off x="5680853" y="4968913"/>
            <a:ext cx="1378225" cy="1050393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Dowolny kształt 23"/>
          <p:cNvSpPr/>
          <p:nvPr/>
        </p:nvSpPr>
        <p:spPr>
          <a:xfrm>
            <a:off x="4498019" y="4627339"/>
            <a:ext cx="650756" cy="657877"/>
          </a:xfrm>
          <a:custGeom>
            <a:avLst/>
            <a:gdLst>
              <a:gd name="connsiteX0" fmla="*/ 8021 w 2113548"/>
              <a:gd name="connsiteY0" fmla="*/ 124327 h 661737"/>
              <a:gd name="connsiteX1" fmla="*/ 2109537 w 2113548"/>
              <a:gd name="connsiteY1" fmla="*/ 0 h 661737"/>
              <a:gd name="connsiteX2" fmla="*/ 2113548 w 2113548"/>
              <a:gd name="connsiteY2" fmla="*/ 641685 h 661737"/>
              <a:gd name="connsiteX3" fmla="*/ 1175084 w 2113548"/>
              <a:gd name="connsiteY3" fmla="*/ 661737 h 661737"/>
              <a:gd name="connsiteX4" fmla="*/ 1191127 w 2113548"/>
              <a:gd name="connsiteY4" fmla="*/ 497306 h 661737"/>
              <a:gd name="connsiteX5" fmla="*/ 0 w 2113548"/>
              <a:gd name="connsiteY5" fmla="*/ 573506 h 661737"/>
              <a:gd name="connsiteX6" fmla="*/ 8021 w 2113548"/>
              <a:gd name="connsiteY6" fmla="*/ 124327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548" h="661737">
                <a:moveTo>
                  <a:pt x="8021" y="124327"/>
                </a:moveTo>
                <a:lnTo>
                  <a:pt x="2109537" y="0"/>
                </a:lnTo>
                <a:lnTo>
                  <a:pt x="2113548" y="641685"/>
                </a:lnTo>
                <a:lnTo>
                  <a:pt x="1175084" y="661737"/>
                </a:lnTo>
                <a:lnTo>
                  <a:pt x="1191127" y="497306"/>
                </a:lnTo>
                <a:lnTo>
                  <a:pt x="0" y="573506"/>
                </a:lnTo>
                <a:lnTo>
                  <a:pt x="8021" y="124327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INFRASTRUKTURA TECHNICZNA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034864" y="1594889"/>
            <a:ext cx="1979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WODOCIĄG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474216" y="1594889"/>
            <a:ext cx="230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KANALIZACJA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226200" y="1588434"/>
            <a:ext cx="1979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GAZ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68151" y="3380516"/>
            <a:ext cx="164861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84,9%</a:t>
            </a:r>
          </a:p>
          <a:p>
            <a:pPr>
              <a:spcBef>
                <a:spcPts val="1000"/>
              </a:spcBef>
            </a:pPr>
            <a:endParaRPr lang="pl-PL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79,3%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04071" y="3657731"/>
            <a:ext cx="3210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MIESZKAŃCY </a:t>
            </a:r>
          </a:p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ORZYSTAJĄCY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Z SIECI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UDYNK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MIESZKALN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PODŁĄCZON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x-non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DO SIECI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712671" y="3925457"/>
            <a:ext cx="16185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92,3%</a:t>
            </a:r>
          </a:p>
          <a:p>
            <a:endParaRPr lang="pl-PL" sz="4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89,6</a:t>
            </a:r>
            <a:r>
              <a:rPr lang="x-none" sz="360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8266213" y="3869185"/>
            <a:ext cx="170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51,1%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C:\Users\Asus\Desktop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74" y="2091119"/>
            <a:ext cx="21639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us\Desktop\imagea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08" y="2091119"/>
            <a:ext cx="19224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sus\Desktop\349481_r0_6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53" y="2091119"/>
            <a:ext cx="21617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STRATEGIE\4 Lubawka\inde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30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432465" y="4340372"/>
            <a:ext cx="3210608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miasto: 98,8%</a:t>
            </a:r>
          </a:p>
          <a:p>
            <a:pPr algn="ctr">
              <a:spcBef>
                <a:spcPts val="1500"/>
              </a:spcBef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obszar wiejski: 66,7%</a:t>
            </a:r>
          </a:p>
          <a:p>
            <a:pPr algn="ctr">
              <a:spcBef>
                <a:spcPts val="1500"/>
              </a:spcBef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500"/>
              </a:spcBef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512740" y="4532342"/>
            <a:ext cx="3210608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miasto: 92,3%</a:t>
            </a:r>
          </a:p>
          <a:p>
            <a:pPr algn="ctr">
              <a:spcBef>
                <a:spcPts val="1500"/>
              </a:spcBef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obszar wiejski: 0,1%</a:t>
            </a:r>
          </a:p>
          <a:p>
            <a:pPr algn="ctr">
              <a:spcBef>
                <a:spcPts val="1500"/>
              </a:spcBef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500"/>
              </a:spcBef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GOSPODARKA FINANSOWA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2740" y="1742860"/>
            <a:ext cx="10640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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Dochody ogółem na 1 mieszkańca		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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Dochody własne na 1 mieszkańca</a:t>
            </a:r>
          </a:p>
        </p:txBody>
      </p:sp>
      <p:pic>
        <p:nvPicPr>
          <p:cNvPr id="11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2333002458"/>
              </p:ext>
            </p:extLst>
          </p:nvPr>
        </p:nvGraphicFramePr>
        <p:xfrm>
          <a:off x="537869" y="2461455"/>
          <a:ext cx="4737516" cy="36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1538154947"/>
              </p:ext>
            </p:extLst>
          </p:nvPr>
        </p:nvGraphicFramePr>
        <p:xfrm>
          <a:off x="5474826" y="2363374"/>
          <a:ext cx="6402540" cy="360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073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923951" y="-128489"/>
            <a:ext cx="5094664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0" dirty="0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pl-PL" sz="50000" dirty="0">
              <a:solidFill>
                <a:srgbClr val="A5D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584929" y="2218863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200" b="1" dirty="0"/>
              <a:t>INWESTYCJE </a:t>
            </a:r>
          </a:p>
          <a:p>
            <a:r>
              <a:rPr lang="pl-PL" sz="4200" b="1" dirty="0"/>
              <a:t>I DZIAŁANIA 2018</a:t>
            </a:r>
          </a:p>
        </p:txBody>
      </p:sp>
      <p:pic>
        <p:nvPicPr>
          <p:cNvPr id="12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</p:spTree>
    <p:extLst>
      <p:ext uri="{BB962C8B-B14F-4D97-AF65-F5344CB8AC3E}">
        <p14:creationId xmlns:p14="http://schemas.microsoft.com/office/powerpoint/2010/main" val="87450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TRATEGIE\4 Lubawka\1530254179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98" y="1536671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INWESTYCJE  2018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9190987" y="780067"/>
            <a:ext cx="2804448" cy="5522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 Rozwoju Gminy Lubawka 2017-2023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Zasady udzielania dotacji celowej                ze środków budżetu Gminy Lubawka                  w ramach programu priorytetowego pn.: „Ograniczanie niskiej emisji na obszarze województwa dolnośląskiego” Uchwała Nr X/284/17 Rady Miejskiej                     w Lubawce z dnia               31 sierpnia 2017 r.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12397" y="1669861"/>
            <a:ext cx="4089987" cy="452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Zwiększenie efektywności energetycznej zabytkowego budynku Ratusza w Lubawce </a:t>
            </a:r>
            <a:endParaRPr lang="pl-PL" sz="2400" b="1" dirty="0">
              <a:solidFill>
                <a:schemeClr val="bg2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4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1.101.000 zł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Środki: RPO WD 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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Aglomeracja Wałbrzyska: 864.461,01 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wkład własny        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pic>
        <p:nvPicPr>
          <p:cNvPr id="2050" name="Picture 2" descr="D:\STRATEGIE\4 Lubawka\1530254136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3" y="1536671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STRATEGIE\4 Lubawka\1544433427_DSC_04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84" y="4472147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STRATEGIE\4 Lubawka\1544433446_DSC_04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06" y="4472147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9" name="Picture 1" descr="D:\STRATEGIE\4 Lubawka\1530254004_Bez%A0tytuł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72" y="2463984"/>
            <a:ext cx="2154702" cy="215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758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OCHRONA ŚRODOWISKA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9190987" y="780067"/>
            <a:ext cx="2804448" cy="5522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 Rozwoju Gminy Lubawka 2017-2023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Zasady udzielania dotacji celowej                ze środków budżetu Gminy Lubawka                  w ramach programu priorytetowego pn.: „Ograniczanie niskiej emisji na obszarze województwa dolnośląskiego” Uchwała Nr X/284/17 Rady Miejskiej                     w Lubawce z dnia               31 sierpnia 2017 r.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12397" y="1669861"/>
            <a:ext cx="8778590" cy="423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Dotacje celowe na dofinansowanie kosztów wymiany kotłów opalanych węglem na ogrzewanie ekologiczne </a:t>
            </a:r>
            <a:r>
              <a:rPr lang="pl-PL" sz="2600" b="1" dirty="0">
                <a:solidFill>
                  <a:schemeClr val="bg2"/>
                </a:solidFill>
              </a:rPr>
              <a:t>203 313,59 zł</a:t>
            </a:r>
          </a:p>
          <a:p>
            <a:pPr marL="541338" indent="-541338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Budowa infrastruktury wodno-kanalizacyjnej na terenie Gminy Lubawka </a:t>
            </a:r>
            <a:r>
              <a:rPr lang="pl-PL" sz="2600" b="1" dirty="0">
                <a:solidFill>
                  <a:schemeClr val="bg2"/>
                </a:solidFill>
              </a:rPr>
              <a:t>82 187,68 zł </a:t>
            </a:r>
          </a:p>
          <a:p>
            <a:pPr marL="541338" indent="-541338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Zagospodarowanie terenów zieleni miejskiej 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 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Park Watra w Lubawce </a:t>
            </a:r>
            <a:r>
              <a:rPr lang="pl-PL" sz="2600" b="1" dirty="0">
                <a:solidFill>
                  <a:schemeClr val="bg2"/>
                </a:solidFill>
              </a:rPr>
              <a:t>20 530,00 zł</a:t>
            </a:r>
          </a:p>
          <a:p>
            <a:pPr marL="541338" indent="-541338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Likwidacja dzikich składowisk odpadów </a:t>
            </a:r>
            <a:r>
              <a:rPr lang="pl-PL" sz="2600" b="1" dirty="0">
                <a:solidFill>
                  <a:schemeClr val="bg2"/>
                </a:solidFill>
              </a:rPr>
              <a:t>293,99 zł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</p:spTree>
    <p:extLst>
      <p:ext uri="{BB962C8B-B14F-4D97-AF65-F5344CB8AC3E}">
        <p14:creationId xmlns:p14="http://schemas.microsoft.com/office/powerpoint/2010/main" val="260366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TRATEGIE\4 Lubawka\1516093178_DSC_04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13" y="3407842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POMOC SPOŁECZNA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9021243" y="780067"/>
            <a:ext cx="2974192" cy="24078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 Rozwoju Gminy Lubawka 2017-2023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 Rozwiązywania Problemów Społecznych dla Gminy Lubawka na lata 2014-2020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12398" y="1669861"/>
            <a:ext cx="5722396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Utworzenie i wyposażenie Dziennego Domu Wsparcia dla seniorów SENIOR+ 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Otwarcie 15.01.2018 r.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Zapewnienie funkcjonowania </a:t>
            </a:r>
          </a:p>
          <a:p>
            <a:pPr>
              <a:lnSpc>
                <a:spcPct val="115000"/>
              </a:lnSpc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Dziennego Domu Wsparcia dla seniorów w Bukówka 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4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488.183,00 zł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Ministerstwo Opieki Społecznej – 300.000 zł 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środki własne Gminy Lubawka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Środki na prowadzenie w 2018 r. – 72.000</a:t>
            </a:r>
            <a:endParaRPr lang="pl-PL" b="1" dirty="0">
              <a:solidFill>
                <a:schemeClr val="bg2"/>
              </a:solidFill>
            </a:endParaRP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pic>
        <p:nvPicPr>
          <p:cNvPr id="4097" name="Picture 1" descr="D:\STRATEGIE\4 Lubawka\1516093137_DSC_04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96" y="1591106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STRATEGIE\4 Lubawka\1516093222_DSC_04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96" y="4349721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D:\STRATEGIE\4 Lubawka\1516093360_DSC_0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3366" y="4528625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462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6835" y="687276"/>
            <a:ext cx="5435900" cy="5018349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ŚRODOWISKO PRZYRODNICZE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STRUKTURA FUNKCJONALNO-PRZESTRZENNA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DEMOGRAFIA I MIESZKALNICTWO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GOSPODARKA I RYNEK PRACY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OŚWIATA I WYCHOWANIE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KULTURA I OCHRONA DZIEDZICTWA NARODOWEGO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TURYSTYKA, SPORT I REKREACJA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OCHRONA ZDROWIA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POMOC SPOŁECZNA I BEZPIECZEŃCTWO PUBLICZNE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 I ŁĄCZNOŚĆ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INFRASTRUKTURA TECHNICZNA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WSPÓŁPRACA WEWNĘTRZNA I ZEWNĘTRZNA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PLANOWANIE PRZESTRZENNE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GOSPODARKA FINANSOWA</a:t>
            </a:r>
          </a:p>
          <a:p>
            <a:pPr>
              <a:lnSpc>
                <a:spcPct val="105000"/>
              </a:lnSpc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ZARZĄDZANIA STRUKTURAMI SAMORZĄDU</a:t>
            </a:r>
          </a:p>
        </p:txBody>
      </p:sp>
      <p:sp>
        <p:nvSpPr>
          <p:cNvPr id="9" name="Pole tekstowe 131"/>
          <p:cNvSpPr txBox="1"/>
          <p:nvPr/>
        </p:nvSpPr>
        <p:spPr>
          <a:xfrm>
            <a:off x="412401" y="803527"/>
            <a:ext cx="4089983" cy="29310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14</a:t>
            </a:r>
            <a:endParaRPr lang="pl-PL" sz="1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132"/>
          <p:cNvSpPr txBox="1"/>
          <p:nvPr/>
        </p:nvSpPr>
        <p:spPr>
          <a:xfrm>
            <a:off x="1416808" y="3208844"/>
            <a:ext cx="3647440" cy="1051405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4600" b="1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OBSZARÓW</a:t>
            </a:r>
            <a:endParaRPr lang="pl-PL" sz="4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1900" y="4170509"/>
            <a:ext cx="39656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kompleksowej analizy stanu istniejącego i tendencji zmian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 latach 2012-2017/2018</a:t>
            </a:r>
          </a:p>
        </p:txBody>
      </p:sp>
      <p:cxnSp>
        <p:nvCxnSpPr>
          <p:cNvPr id="16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pic>
        <p:nvPicPr>
          <p:cNvPr id="15" name="Picture 2" descr="D:\STRATEGIE\4 Lubawka\inde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3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KOMUNIKACJA I TRANSPORT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0353821" y="780067"/>
            <a:ext cx="1641613" cy="19579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 Rozwoju Gminy Lubawka 2017-2023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5780"/>
              </p:ext>
            </p:extLst>
          </p:nvPr>
        </p:nvGraphicFramePr>
        <p:xfrm>
          <a:off x="412398" y="1645920"/>
          <a:ext cx="9758544" cy="445667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97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Nazwa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Kwota [zł]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Przebudowa drogi dojazdowej do gruntów rolnych w Okrzeszynie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445 55,20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Przebudowa drogi dojazdowej do gruntów rolnych w Starej Białce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456 532,64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Przebudowa ul. Lubawskiej w Chełmsku Śląskim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409 661,88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Przebudowa ul. Krótkiej, ul. Jagiellońskiej i ul. Wiejskiej wraz z budową kanalizacji deszczowej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1 497 673,22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Przebudowa ulicy </a:t>
                      </a:r>
                      <a:r>
                        <a:rPr lang="pl-PL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Starorynkowej</a:t>
                      </a: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w Chełmsku Śląskim wraz z wykonaniem parkingu przy ul.  Sądeckiej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369 895,01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Współfinansowanie przebudowy drogi powiatowej – Błażejów (+ wymiana starej sieci wodociągowej)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230 000,00 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+70 000,00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Przebudowa wiat przystankowych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53 486,37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Zakup wiaty przystankowej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1 353,00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1243" marR="6124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3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TURYSTYKA, SPORT I REKREACJA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3" name="Prostokąt 2"/>
          <p:cNvSpPr/>
          <p:nvPr/>
        </p:nvSpPr>
        <p:spPr>
          <a:xfrm>
            <a:off x="389208" y="1501112"/>
            <a:ext cx="5083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BUKÓWKA</a:t>
            </a:r>
          </a:p>
          <a:p>
            <a:pPr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Zagospodarowanie terenu wokół zbiornika wodnego Bukówka w ramach projektu pod nazwą </a:t>
            </a:r>
          </a:p>
          <a:p>
            <a:pPr>
              <a:lnSpc>
                <a:spcPct val="130000"/>
              </a:lnSpc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„Łączy nas Bóbr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wykorzystanie potencjału przyrodniczego i kulturowego, dla aktywizacji turystycznej na terenie Bramy Lubawskiej i w Mikroregionie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Zacler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</a:p>
          <a:p>
            <a:pPr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Prace rozpoczęte w 2018</a:t>
            </a:r>
          </a:p>
          <a:p>
            <a:pPr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Kontynuacja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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cały rok 2019</a:t>
            </a:r>
          </a:p>
          <a:p>
            <a:pPr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Zakończenie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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maj 2020</a:t>
            </a:r>
          </a:p>
        </p:txBody>
      </p:sp>
      <p:sp>
        <p:nvSpPr>
          <p:cNvPr id="4" name="Prostokąt 3"/>
          <p:cNvSpPr/>
          <p:nvPr/>
        </p:nvSpPr>
        <p:spPr>
          <a:xfrm>
            <a:off x="5472332" y="2881800"/>
            <a:ext cx="6523102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~6 163 700,00 zł</a:t>
            </a:r>
          </a:p>
          <a:p>
            <a:pPr algn="r"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(1.467.565,08 €)</a:t>
            </a:r>
          </a:p>
          <a:p>
            <a:pPr algn="r"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Środki: RPO WD - EWT</a:t>
            </a:r>
          </a:p>
          <a:p>
            <a:pPr algn="r"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Wkład własny Gminy Lubawka </a:t>
            </a:r>
          </a:p>
          <a:p>
            <a:pPr algn="r"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Gminy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Zacler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383.410,06 €</a:t>
            </a:r>
          </a:p>
          <a:p>
            <a:pPr algn="r">
              <a:lnSpc>
                <a:spcPct val="13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Środki pozyskane 1.188.596,06 €  tj. ~4.992.100 zł</a:t>
            </a:r>
          </a:p>
        </p:txBody>
      </p:sp>
      <p:pic>
        <p:nvPicPr>
          <p:cNvPr id="9218" name="Picture 2" descr="D:\STRATEGIE\4 Lubawka\1523890977_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01" y="3282405"/>
            <a:ext cx="1227735" cy="12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STRATEGIE\4 Lubawka\1523890959_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02" y="4753128"/>
            <a:ext cx="1272299" cy="12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STRATEGIE\4 Lubawka\1513083448_24993198_1761682234136358_34791771119648912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46" y="443011"/>
            <a:ext cx="1341142" cy="13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STRATEGIE\4 Lubawka\1513083463_24993409_1761682237469691_7740485838386208740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21" y="1700188"/>
            <a:ext cx="1272331" cy="12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STRATEGIE\4 Lubawka\1544435660_Logo_cz_pl_eu_barev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21" y="5581591"/>
            <a:ext cx="5161085" cy="4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OŚWIATA I WYCHOWANIE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12396" y="1885986"/>
            <a:ext cx="7817204" cy="428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</a:pPr>
            <a:r>
              <a:rPr lang="pl-PL" sz="2000" b="1" dirty="0"/>
              <a:t>Zespół Szkół Publicznych w Lubawce:</a:t>
            </a:r>
            <a:endParaRPr lang="pl-P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1338" indent="-541338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Budowa pełnowymiarowej Sali gimnastycznej przy Zespole Szkół Publicznych w Lubawce </a:t>
            </a:r>
            <a:r>
              <a:rPr lang="pl-PL" sz="3200" b="1" dirty="0">
                <a:solidFill>
                  <a:schemeClr val="bg2"/>
                </a:solidFill>
              </a:rPr>
              <a:t>3 028 940,62 zł</a:t>
            </a:r>
            <a:r>
              <a:rPr lang="pl-PL" sz="2600" b="1" dirty="0">
                <a:solidFill>
                  <a:schemeClr val="bg2"/>
                </a:solidFill>
              </a:rPr>
              <a:t>                 </a:t>
            </a:r>
            <a:r>
              <a:rPr lang="pl-PL" sz="1300" dirty="0">
                <a:solidFill>
                  <a:schemeClr val="bg1">
                    <a:lumMod val="65000"/>
                  </a:schemeClr>
                </a:solidFill>
              </a:rPr>
              <a:t>Środki: Ministerstwo Sportu i Turystyki + Sejmik Województwa Dolnośląskiego (~70%)                + środki własne Gminy Lubawka (~30%)          </a:t>
            </a:r>
          </a:p>
          <a:p>
            <a:pPr marL="541338" indent="-541338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Poprawa warunków kształcenia w edukacji podstawowej                     i gimnazjalnej poprzez rozbudowę z przebudową budynku Zespołu Szkół Publicznych w Lubawce etap I, termomodernizacja i dokończenie budowy szkoły </a:t>
            </a:r>
            <a:r>
              <a:rPr lang="pl-PL" sz="3200" b="1" dirty="0">
                <a:solidFill>
                  <a:schemeClr val="bg2"/>
                </a:solidFill>
              </a:rPr>
              <a:t>5 046 926,65 zł</a:t>
            </a:r>
            <a:r>
              <a:rPr lang="pl-PL" sz="2600" b="1" dirty="0">
                <a:solidFill>
                  <a:schemeClr val="bg2"/>
                </a:solidFill>
              </a:rPr>
              <a:t>           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Środki: PO WD – Zintegrowane Inwestycje Terytorialne Aglomeracji Wałbrzyskiej (ZIT AW) (~80 %) + środki własne Gminy Lubawka (~20%)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pic>
        <p:nvPicPr>
          <p:cNvPr id="5121" name="Picture 1" descr="D:\STRATEGIE\4 Lubawka\ddfcd3b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45" y="314094"/>
            <a:ext cx="2663524" cy="178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STRATEGIE\4 Lubawka\lubawk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54" y="2304369"/>
            <a:ext cx="2660077" cy="19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STRATEGIE\4 Lubawka\lubawk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03" y="4481455"/>
            <a:ext cx="2625627" cy="19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57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dirty="0"/>
              <a:t>WSPÓŁPRACA Z ORGANIZACJAMI POZARZĄDOWYMI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2398" y="1710955"/>
            <a:ext cx="36760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200" b="1" dirty="0">
                <a:solidFill>
                  <a:schemeClr val="bg1">
                    <a:lumMod val="75000"/>
                  </a:schemeClr>
                </a:solidFill>
              </a:rPr>
              <a:t>OGÓŁEM:</a:t>
            </a:r>
          </a:p>
          <a:p>
            <a:r>
              <a:rPr lang="pl-PL" sz="4200" b="1" dirty="0">
                <a:solidFill>
                  <a:schemeClr val="bg1">
                    <a:lumMod val="75000"/>
                  </a:schemeClr>
                </a:solidFill>
              </a:rPr>
              <a:t>146 000,00 zł</a:t>
            </a:r>
            <a:endParaRPr lang="pl-PL" sz="4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94430"/>
              </p:ext>
            </p:extLst>
          </p:nvPr>
        </p:nvGraphicFramePr>
        <p:xfrm>
          <a:off x="4502384" y="1389335"/>
          <a:ext cx="7374982" cy="49902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569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Kwota dotacji [zł]</a:t>
                      </a: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Miejski Klub Sportowy „Orzeł” Lubawka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55 000,00 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Klub Sportowy „Włókniarz” Chełmsko Śląskie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49 500,00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Miejsko – Gminne Zrzeszenie Ludowe Zespoły Sportowe w  Lubawce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Uczniowski Klub Sportowy „TKACZ” w Chełmsku Śląskim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Stowarzyszenie „Brama Opawska”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3 500,00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Stowarzyszenie  „Podaj rękę Kamienna Góra”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Odział Regionalny Olimpiady Specjalne  Polska – Dolnośląskie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Stowarzyszenie Doliny </a:t>
                      </a:r>
                      <a:r>
                        <a:rPr lang="pl-PL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Zadrny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Stowarzyszenie „Przymierze” im. Opata Bernarda Rosy 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Młodzieżowy Klub Sportowy ,Chełmsko Śląskie"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Polski Związek Hodowców Gołębi Pocztowych Okręg Wałbrzych Oddział Kamienna Góra</a:t>
                      </a:r>
                      <a:endParaRPr lang="pl-P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1 000,00</a:t>
                      </a:r>
                      <a:endParaRPr lang="pl-PL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6827" marR="468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Prostokąt 15"/>
          <p:cNvSpPr/>
          <p:nvPr/>
        </p:nvSpPr>
        <p:spPr>
          <a:xfrm>
            <a:off x="500521" y="3397275"/>
            <a:ext cx="3442278" cy="26170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Roczny program współpracy Gminy Lubawka z organizacjami pozarządowymi oraz podmiotami wymienionymi w art. 3 ust. 3 ustawy z dnia 24 kwietnia 2003 r. o działalności pożytku publicznego i o wolontariacie na rok 2018 </a:t>
            </a:r>
          </a:p>
        </p:txBody>
      </p:sp>
    </p:spTree>
    <p:extLst>
      <p:ext uri="{BB962C8B-B14F-4D97-AF65-F5344CB8AC3E}">
        <p14:creationId xmlns:p14="http://schemas.microsoft.com/office/powerpoint/2010/main" val="86843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FUNDUSZ SOŁECKI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2398" y="1710955"/>
            <a:ext cx="36760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200" b="1" dirty="0">
                <a:solidFill>
                  <a:schemeClr val="bg1">
                    <a:lumMod val="75000"/>
                  </a:schemeClr>
                </a:solidFill>
              </a:rPr>
              <a:t>OGÓŁEM:</a:t>
            </a:r>
          </a:p>
          <a:p>
            <a:r>
              <a:rPr lang="pl-PL" sz="4200" b="1" dirty="0">
                <a:solidFill>
                  <a:schemeClr val="bg1">
                    <a:lumMod val="75000"/>
                  </a:schemeClr>
                </a:solidFill>
              </a:rPr>
              <a:t>197 366,40 zł</a:t>
            </a:r>
            <a:endParaRPr lang="pl-PL" sz="4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10955" y="1014511"/>
            <a:ext cx="6096000" cy="5096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Błażejów 		16 051,14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Błażkowa 	 	13 291,93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Bukówka 		11 812,85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Chełmsko Śl. 	30 825,86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Jarkowice 		17 297,86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Miszkowice 		23 420,32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Niedamirów 	11 046,66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Okrzeszyn  		12 285,13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Opawa  		16 965,51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Paczyn  		  7 787,12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Paprotki  		  8 818,14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Stara Białka  	11 404,22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Szczepanów  	  8 201,62 zł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Uniemyśl 		  8 158,04 zł</a:t>
            </a:r>
          </a:p>
        </p:txBody>
      </p:sp>
    </p:spTree>
    <p:extLst>
      <p:ext uri="{BB962C8B-B14F-4D97-AF65-F5344CB8AC3E}">
        <p14:creationId xmlns:p14="http://schemas.microsoft.com/office/powerpoint/2010/main" val="51452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BUDŻET GMINY LUBAWKA 2018</a:t>
            </a:r>
          </a:p>
        </p:txBody>
      </p:sp>
      <p:pic>
        <p:nvPicPr>
          <p:cNvPr id="10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69159"/>
              </p:ext>
            </p:extLst>
          </p:nvPr>
        </p:nvGraphicFramePr>
        <p:xfrm>
          <a:off x="412398" y="1576636"/>
          <a:ext cx="11464968" cy="511474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428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7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effectLst/>
                        </a:rPr>
                        <a:t>Plan wg uchwały budżetowej</a:t>
                      </a:r>
                      <a:endParaRPr lang="pl-PL" sz="1600">
                        <a:solidFill>
                          <a:srgbClr val="40404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effectLst/>
                        </a:rPr>
                        <a:t>Plan po zmianach na dzień 31.12.2018r.</a:t>
                      </a:r>
                      <a:endParaRPr lang="pl-PL" sz="1600" dirty="0">
                        <a:solidFill>
                          <a:srgbClr val="40404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effectLst/>
                        </a:rPr>
                        <a:t>Wykonanie  na dzień 31.12.2018r.</a:t>
                      </a:r>
                      <a:endParaRPr lang="pl-PL" sz="1600" dirty="0">
                        <a:solidFill>
                          <a:srgbClr val="40404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effectLst/>
                        </a:rPr>
                        <a:t>%</a:t>
                      </a:r>
                      <a:r>
                        <a:rPr lang="pl-PL" sz="1600" baseline="0" dirty="0">
                          <a:effectLst/>
                        </a:rPr>
                        <a:t> </a:t>
                      </a:r>
                      <a:r>
                        <a:rPr lang="pl-PL" sz="1600" dirty="0">
                          <a:effectLst/>
                        </a:rPr>
                        <a:t>wykonania</a:t>
                      </a:r>
                      <a:endParaRPr lang="pl-PL" sz="1600" dirty="0">
                        <a:solidFill>
                          <a:srgbClr val="40404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DOCHODY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42 547 858,00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43 537 947,60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44 776 264,35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102,8%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Dochody bieżące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39 860 358,00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42 232 998,51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43 590 221,74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103,2%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Dochody majątkowe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2 687 500,00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1 304 949,09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1 186 042,61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90,9%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WYDATKI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45 427 075,00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50 382 188,60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45 439 503,38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90,2%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Wydatki bieżące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35 686 242,00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37 638 579,60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34 952 438,24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92,9%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Wydatki majątkowe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9 740 833,00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12 743 609,00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10 487 065,14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82,3%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NADWYŻKA/ DEFICYT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-2 879 217,00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-6 844 241,00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-663 239,03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PRZYCHODY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6 858 831,00</a:t>
                      </a:r>
                      <a:endParaRPr lang="pl-PL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10 942 949,00</a:t>
                      </a:r>
                      <a:endParaRPr lang="pl-PL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9 298 419,01</a:t>
                      </a:r>
                      <a:endParaRPr lang="pl-PL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85,0%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pożyczki i kredyty, obligacje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6 858 831,00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7 987 891,00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6 143 313,58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wolne środki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2 955 058,00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3 155 105,43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ROZCHODY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3 979 614,00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4 069 614,00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4 024 614,00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98,9%</a:t>
                      </a:r>
                      <a:endParaRPr lang="pl-PL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spłaty kredytów i pożyczek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410 000,00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500 000,00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455 000,00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6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spłaty pożyczek otrzymanych na finansowanie zadań realizowanych z udziałem środków europejskich</a:t>
                      </a:r>
                      <a:endParaRPr lang="pl-PL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3 569 614,00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3 569 614,00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3 569 614,00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pl-P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19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1631598" y="2829855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DZIĘKUJĘ ZA UWAGĘ</a:t>
            </a:r>
          </a:p>
        </p:txBody>
      </p:sp>
      <p:pic>
        <p:nvPicPr>
          <p:cNvPr id="7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</p:spTree>
    <p:extLst>
      <p:ext uri="{BB962C8B-B14F-4D97-AF65-F5344CB8AC3E}">
        <p14:creationId xmlns:p14="http://schemas.microsoft.com/office/powerpoint/2010/main" val="21019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581559" y="907611"/>
            <a:ext cx="4519751" cy="666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METODOLOGIA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802433" y="1828800"/>
            <a:ext cx="4121518" cy="35456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KOMPLEKSOWA ANALIZA STANU ISTNIEJĄCEGO             I TENDENCJI ZMIAN </a:t>
            </a: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 LATACH </a:t>
            </a: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2012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Symbol"/>
              </a:rPr>
              <a:t> 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2017/2018</a:t>
            </a:r>
          </a:p>
          <a:p>
            <a:pPr algn="ctr"/>
            <a:endParaRPr lang="pl-PL" sz="2200" dirty="0"/>
          </a:p>
        </p:txBody>
      </p:sp>
      <p:sp>
        <p:nvSpPr>
          <p:cNvPr id="5" name="Prążkowana strzałka w prawo 4"/>
          <p:cNvSpPr/>
          <p:nvPr/>
        </p:nvSpPr>
        <p:spPr>
          <a:xfrm>
            <a:off x="5234473" y="2715207"/>
            <a:ext cx="1931437" cy="177281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7467600" y="1965649"/>
            <a:ext cx="4121518" cy="35456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REALIZACJA STRATEGII, PROGRAMÓW I POLITYK</a:t>
            </a:r>
          </a:p>
          <a:p>
            <a:pPr algn="ctr">
              <a:lnSpc>
                <a:spcPct val="150000"/>
              </a:lnSpc>
            </a:pPr>
            <a:endParaRPr lang="pl-PL" sz="2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INWESTYCJE I DZIAŁANIA</a:t>
            </a: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2018 </a:t>
            </a:r>
          </a:p>
          <a:p>
            <a:pPr algn="ctr"/>
            <a:endParaRPr lang="pl-PL" sz="2200" dirty="0"/>
          </a:p>
        </p:txBody>
      </p:sp>
      <p:sp>
        <p:nvSpPr>
          <p:cNvPr id="7" name="Strzałka w dół 6"/>
          <p:cNvSpPr/>
          <p:nvPr/>
        </p:nvSpPr>
        <p:spPr>
          <a:xfrm>
            <a:off x="8822550" y="3265714"/>
            <a:ext cx="1411617" cy="75111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51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5409236" y="-7716"/>
            <a:ext cx="5094664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0" dirty="0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pl-PL" sz="50000" dirty="0">
              <a:solidFill>
                <a:srgbClr val="A5D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131"/>
          <p:cNvSpPr txBox="1"/>
          <p:nvPr/>
        </p:nvSpPr>
        <p:spPr>
          <a:xfrm>
            <a:off x="505659" y="1256403"/>
            <a:ext cx="4089983" cy="1590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sz="8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103</a:t>
            </a:r>
            <a:r>
              <a:rPr lang="pl-PL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TABELE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8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131"/>
          <p:cNvSpPr txBox="1"/>
          <p:nvPr/>
        </p:nvSpPr>
        <p:spPr>
          <a:xfrm>
            <a:off x="621899" y="2469700"/>
            <a:ext cx="4089983" cy="12594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</a:pPr>
            <a:r>
              <a:rPr lang="pl-PL" sz="8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31</a:t>
            </a:r>
            <a:r>
              <a:rPr lang="pl-PL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WYKRESÓW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8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31"/>
          <p:cNvSpPr txBox="1"/>
          <p:nvPr/>
        </p:nvSpPr>
        <p:spPr>
          <a:xfrm>
            <a:off x="0" y="3925076"/>
            <a:ext cx="4089983" cy="12594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</a:pPr>
            <a:r>
              <a:rPr lang="pl-PL" sz="8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12</a:t>
            </a:r>
            <a:r>
              <a:rPr lang="pl-PL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SCHEMATÓW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8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ymbol zastępczy zawartości 2"/>
          <p:cNvSpPr>
            <a:spLocks noGrp="1"/>
          </p:cNvSpPr>
          <p:nvPr>
            <p:ph idx="1"/>
          </p:nvPr>
        </p:nvSpPr>
        <p:spPr>
          <a:xfrm>
            <a:off x="5090792" y="1551264"/>
            <a:ext cx="6684115" cy="380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MOCNE STRONY I WYZWANIA</a:t>
            </a:r>
          </a:p>
          <a:p>
            <a:pPr>
              <a:lnSpc>
                <a:spcPct val="150000"/>
              </a:lnSpc>
              <a:spcBef>
                <a:spcPts val="3000"/>
              </a:spcBef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DOKUMENTY </a:t>
            </a:r>
          </a:p>
          <a:p>
            <a:pPr>
              <a:lnSpc>
                <a:spcPct val="150000"/>
              </a:lnSpc>
              <a:spcBef>
                <a:spcPts val="3000"/>
              </a:spcBef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FINANSOWANIE</a:t>
            </a:r>
          </a:p>
          <a:p>
            <a:pPr>
              <a:lnSpc>
                <a:spcPct val="150000"/>
              </a:lnSpc>
              <a:spcBef>
                <a:spcPts val="3000"/>
              </a:spcBef>
              <a:buClr>
                <a:srgbClr val="92D050"/>
              </a:buClr>
              <a:buSzPct val="180000"/>
              <a:buFont typeface="Wingdings" panose="05000000000000000000" pitchFamily="2" charset="2"/>
              <a:buChar char="ü"/>
            </a:pP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INWESTYCJE I DZIAŁANIA 2018</a:t>
            </a:r>
          </a:p>
        </p:txBody>
      </p:sp>
      <p:pic>
        <p:nvPicPr>
          <p:cNvPr id="13" name="Picture 2" descr="D:\STRATEGIE\4 Lubawka\inde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</p:spTree>
    <p:extLst>
      <p:ext uri="{BB962C8B-B14F-4D97-AF65-F5344CB8AC3E}">
        <p14:creationId xmlns:p14="http://schemas.microsoft.com/office/powerpoint/2010/main" val="65857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81559" y="907611"/>
            <a:ext cx="4519751" cy="666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JAKOŚĆ POWIETRZA</a:t>
            </a:r>
          </a:p>
        </p:txBody>
      </p:sp>
      <p:cxnSp>
        <p:nvCxnSpPr>
          <p:cNvPr id="7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3650839" y="4833797"/>
            <a:ext cx="2770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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ROZKŁAD STĘŻEŃ ŚREDNIOROCZNYCH BENZO(A)PIRENU W PYLE ZAWIESZONYM PM10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31014"/>
              </p:ext>
            </p:extLst>
          </p:nvPr>
        </p:nvGraphicFramePr>
        <p:xfrm>
          <a:off x="621899" y="1788465"/>
          <a:ext cx="2685194" cy="4251491"/>
        </p:xfrm>
        <a:graphic>
          <a:graphicData uri="http://schemas.openxmlformats.org/drawingml/2006/table">
            <a:tbl>
              <a:tblPr/>
              <a:tblGrid>
                <a:gridCol w="68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075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pl-PL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Nazwa strefy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STREFA DOLNOŚLĄSKA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18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Symbol klasy wynikowej dla poszczególnych zanieczyszczeń</a:t>
                      </a: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pl-PL" sz="13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pl-PL" sz="13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Benzen C</a:t>
                      </a:r>
                      <a:r>
                        <a:rPr lang="pl-PL" sz="13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pl-PL" sz="13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Ozon O</a:t>
                      </a:r>
                      <a:r>
                        <a:rPr lang="pl-PL" sz="13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Pył PM10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Pył PM2.5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Ołów Pb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Arsen 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Kadm Cd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Nikiel Ni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B(a)P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Prostokąt 23"/>
          <p:cNvSpPr/>
          <p:nvPr/>
        </p:nvSpPr>
        <p:spPr>
          <a:xfrm>
            <a:off x="6826885" y="1789071"/>
            <a:ext cx="3971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OBSZAR PRZEKROCZEŃ POZIOMÓW BENZO(A)PIRENU (PM.10) </a:t>
            </a:r>
          </a:p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średnia roczna [2017]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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22474" r="47531" b="13725"/>
          <a:stretch/>
        </p:blipFill>
        <p:spPr bwMode="auto">
          <a:xfrm>
            <a:off x="3681319" y="1864327"/>
            <a:ext cx="3090354" cy="27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41122" r="71083" b="18542"/>
          <a:stretch/>
        </p:blipFill>
        <p:spPr bwMode="auto">
          <a:xfrm>
            <a:off x="3674986" y="3566160"/>
            <a:ext cx="764455" cy="111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STRATEGIE\4 Lubawka\inde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pic>
        <p:nvPicPr>
          <p:cNvPr id="25" name="Obraz 24"/>
          <p:cNvPicPr/>
          <p:nvPr/>
        </p:nvPicPr>
        <p:blipFill rotWithShape="1">
          <a:blip r:embed="rId6"/>
          <a:srcRect l="23759" t="24867" r="25015" b="5591"/>
          <a:stretch/>
        </p:blipFill>
        <p:spPr bwMode="auto">
          <a:xfrm>
            <a:off x="6947435" y="2928751"/>
            <a:ext cx="3832319" cy="2912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62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352325" y="3067533"/>
            <a:ext cx="2582758" cy="875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l-PL" sz="2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2012: 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11 477 osób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l-PL" sz="2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2017: 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11 052 osoby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12401" y="870427"/>
            <a:ext cx="5870067" cy="666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DEMOGRAFIA</a:t>
            </a:r>
          </a:p>
        </p:txBody>
      </p:sp>
      <p:pic>
        <p:nvPicPr>
          <p:cNvPr id="2050" name="Picture 2" descr="Znalezione obrazy dla zapytania ludzie ikona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2" b="52641"/>
          <a:stretch/>
        </p:blipFill>
        <p:spPr bwMode="auto">
          <a:xfrm>
            <a:off x="462173" y="1625029"/>
            <a:ext cx="1695019" cy="1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2580519" y="309693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21267" y="4133966"/>
            <a:ext cx="2613816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spadek liczby ludności od 2012:</a:t>
            </a:r>
            <a:endParaRPr lang="pl-PL" sz="4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l-PL" sz="4200" dirty="0">
                <a:solidFill>
                  <a:schemeClr val="accent1"/>
                </a:solidFill>
                <a:cs typeface="Times New Roman" panose="02020603050405020304" pitchFamily="18" charset="0"/>
              </a:rPr>
              <a:t>▼</a:t>
            </a:r>
            <a:r>
              <a:rPr lang="pl-PL" sz="4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3,7%</a:t>
            </a:r>
            <a:endParaRPr lang="pl-PL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304801" y="1366607"/>
            <a:ext cx="8096279" cy="241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>
              <a:lnSpc>
                <a:spcPct val="110000"/>
              </a:lnSpc>
              <a:spcBef>
                <a:spcPts val="1000"/>
              </a:spcBef>
              <a:buClr>
                <a:srgbClr val="92D050"/>
              </a:buClr>
              <a:buSzPct val="200000"/>
            </a:pPr>
            <a:r>
              <a:rPr lang="pl-P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saldo migracji wewnętrznych na 1000 ludności</a:t>
            </a:r>
          </a:p>
          <a:p>
            <a:pPr indent="546100">
              <a:lnSpc>
                <a:spcPct val="110000"/>
              </a:lnSpc>
              <a:spcBef>
                <a:spcPts val="1000"/>
              </a:spcBef>
              <a:buClr>
                <a:srgbClr val="92D050"/>
              </a:buClr>
              <a:buSzPct val="200000"/>
            </a:pPr>
            <a:r>
              <a:rPr lang="pl-PL" sz="42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-0,3 </a:t>
            </a:r>
            <a:r>
              <a:rPr lang="pl-PL" sz="30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OGÓŁEM</a:t>
            </a:r>
          </a:p>
          <a:p>
            <a:pPr indent="546100">
              <a:lnSpc>
                <a:spcPct val="110000"/>
              </a:lnSpc>
              <a:buClr>
                <a:srgbClr val="92D050"/>
              </a:buClr>
              <a:buSzPct val="200000"/>
            </a:pPr>
            <a:r>
              <a:rPr lang="pl-PL" sz="30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   -1,0 </a:t>
            </a:r>
            <a:r>
              <a:rPr lang="pl-PL" sz="28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miasto</a:t>
            </a:r>
          </a:p>
          <a:p>
            <a:pPr indent="546100">
              <a:lnSpc>
                <a:spcPct val="110000"/>
              </a:lnSpc>
              <a:buClr>
                <a:srgbClr val="92D050"/>
              </a:buClr>
              <a:buSzPct val="200000"/>
            </a:pPr>
            <a:r>
              <a:rPr lang="pl-PL" sz="30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  +0,6 obszar wiejski</a:t>
            </a:r>
            <a:endParaRPr lang="pl-PL" sz="3000" dirty="0">
              <a:solidFill>
                <a:schemeClr val="tx1">
                  <a:lumMod val="75000"/>
                  <a:lumOff val="25000"/>
                </a:schemeClr>
              </a:solidFill>
              <a:sym typeface="Wingdings 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096577" y="1997270"/>
            <a:ext cx="4367763" cy="146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lnSpc>
                <a:spcPct val="11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-1,8 powiat kamiennogórski</a:t>
            </a:r>
          </a:p>
          <a:p>
            <a:pPr indent="85725">
              <a:lnSpc>
                <a:spcPct val="11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-1,3 region</a:t>
            </a:r>
          </a:p>
          <a:p>
            <a:pPr indent="85725">
              <a:lnSpc>
                <a:spcPct val="11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-0,0 kraj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60784" y="3927420"/>
            <a:ext cx="7409364" cy="275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>
              <a:lnSpc>
                <a:spcPct val="110000"/>
              </a:lnSpc>
              <a:spcBef>
                <a:spcPts val="1000"/>
              </a:spcBef>
              <a:buClr>
                <a:srgbClr val="92D050"/>
              </a:buClr>
              <a:buSzPct val="200000"/>
            </a:pPr>
            <a:r>
              <a:rPr lang="pl-PL" sz="23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2"/>
              </a:rPr>
              <a:t>ujemny przyrost naturalny na 1000 ludności</a:t>
            </a:r>
          </a:p>
          <a:p>
            <a:pPr indent="449263">
              <a:lnSpc>
                <a:spcPct val="110000"/>
              </a:lnSpc>
              <a:spcBef>
                <a:spcPts val="300"/>
              </a:spcBef>
              <a:buClr>
                <a:srgbClr val="92D050"/>
              </a:buClr>
              <a:buSzPct val="300000"/>
            </a:pPr>
            <a:r>
              <a:rPr lang="pl-PL" sz="4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-3,52‰ </a:t>
            </a:r>
            <a:r>
              <a:rPr lang="pl-PL" sz="3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OGÓŁEM</a:t>
            </a:r>
          </a:p>
          <a:p>
            <a:pPr indent="546100">
              <a:lnSpc>
                <a:spcPct val="110000"/>
              </a:lnSpc>
              <a:buClr>
                <a:srgbClr val="92D050"/>
              </a:buClr>
              <a:buSzPct val="200000"/>
            </a:pPr>
            <a:r>
              <a:rPr lang="pl-PL" sz="30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-6,0‰ </a:t>
            </a:r>
            <a:r>
              <a:rPr lang="pl-PL" sz="28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miasto</a:t>
            </a:r>
          </a:p>
          <a:p>
            <a:pPr indent="546100">
              <a:lnSpc>
                <a:spcPct val="110000"/>
              </a:lnSpc>
              <a:buClr>
                <a:srgbClr val="92D050"/>
              </a:buClr>
              <a:buSzPct val="200000"/>
            </a:pPr>
            <a:r>
              <a:rPr lang="pl-PL" sz="3000" b="1" dirty="0">
                <a:solidFill>
                  <a:schemeClr val="accent1"/>
                </a:solidFill>
                <a:cs typeface="Times New Roman" panose="02020603050405020304" pitchFamily="18" charset="0"/>
                <a:sym typeface="Wingdings 2"/>
              </a:rPr>
              <a:t>-0,4‰ obszar wiejski</a:t>
            </a:r>
            <a:endParaRPr lang="pl-PL" sz="3000" dirty="0">
              <a:solidFill>
                <a:schemeClr val="tx1">
                  <a:lumMod val="75000"/>
                  <a:lumOff val="25000"/>
                </a:schemeClr>
              </a:solidFill>
              <a:sym typeface="Wingdings 2"/>
            </a:endParaRPr>
          </a:p>
          <a:p>
            <a:pPr marL="538163" indent="-538163">
              <a:lnSpc>
                <a:spcPct val="110000"/>
              </a:lnSpc>
              <a:spcBef>
                <a:spcPts val="1000"/>
              </a:spcBef>
              <a:buClr>
                <a:srgbClr val="FFC000"/>
              </a:buClr>
              <a:buSzPct val="200000"/>
              <a:buFont typeface="Wingdings" panose="05000000000000000000" pitchFamily="2" charset="2"/>
              <a:buChar char="ü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sym typeface="Wingdings 2"/>
            </a:endParaRPr>
          </a:p>
        </p:txBody>
      </p:sp>
      <p:pic>
        <p:nvPicPr>
          <p:cNvPr id="21" name="Picture 2" descr="D:\STRATEGIE\4 Lubawka\inde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24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sp>
        <p:nvSpPr>
          <p:cNvPr id="5" name="Prostokąt 4"/>
          <p:cNvSpPr/>
          <p:nvPr/>
        </p:nvSpPr>
        <p:spPr>
          <a:xfrm>
            <a:off x="7944854" y="4488016"/>
            <a:ext cx="395066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lnSpc>
                <a:spcPct val="11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- 3,26‰ powiat kamiennogórski</a:t>
            </a:r>
          </a:p>
          <a:p>
            <a:pPr indent="85725">
              <a:lnSpc>
                <a:spcPct val="11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-1,25‰ region</a:t>
            </a:r>
          </a:p>
          <a:p>
            <a:pPr indent="85725">
              <a:lnSpc>
                <a:spcPct val="11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-0,02‰ kraj</a:t>
            </a:r>
          </a:p>
        </p:txBody>
      </p:sp>
    </p:spTree>
    <p:extLst>
      <p:ext uri="{BB962C8B-B14F-4D97-AF65-F5344CB8AC3E}">
        <p14:creationId xmlns:p14="http://schemas.microsoft.com/office/powerpoint/2010/main" val="1306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401" y="870427"/>
            <a:ext cx="5870067" cy="666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DEMOGRAFIA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2281308" y="1518762"/>
            <a:ext cx="813065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buClr>
                <a:srgbClr val="92D050"/>
              </a:buClr>
              <a:buSzPct val="250000"/>
            </a:pPr>
            <a:r>
              <a:rPr lang="pl-P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współczynnik obciążenia osobami w wieku poprodukcyjnym na 100 osób w wieku produkcyjnym</a:t>
            </a:r>
          </a:p>
          <a:p>
            <a:pPr marL="538163" indent="176213">
              <a:buClr>
                <a:srgbClr val="92D050"/>
              </a:buClr>
              <a:buSzPct val="300000"/>
            </a:pPr>
            <a:endParaRPr lang="pl-PL" sz="15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538163" indent="176213">
              <a:buClr>
                <a:srgbClr val="92D050"/>
              </a:buClr>
              <a:buSzPct val="300000"/>
            </a:pPr>
            <a:r>
              <a:rPr lang="pl-PL" sz="4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34,9</a:t>
            </a:r>
            <a:r>
              <a:rPr lang="pl-PL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 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</a:p>
          <a:p>
            <a:pPr marL="538163" indent="-538163">
              <a:buClr>
                <a:srgbClr val="92D050"/>
              </a:buClr>
              <a:buSzPct val="3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92D050"/>
              </a:buClr>
              <a:buSzPct val="300000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150841" y="3963826"/>
            <a:ext cx="9070262" cy="164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>
              <a:lnSpc>
                <a:spcPct val="110000"/>
              </a:lnSpc>
              <a:spcBef>
                <a:spcPts val="1000"/>
              </a:spcBef>
              <a:buClr>
                <a:srgbClr val="92D050"/>
              </a:buClr>
              <a:buSzPct val="3000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współczynnik dynamiki demograficznej </a:t>
            </a:r>
          </a:p>
          <a:p>
            <a:pPr marL="546100">
              <a:lnSpc>
                <a:spcPct val="110000"/>
              </a:lnSpc>
              <a:buClr>
                <a:srgbClr val="92D050"/>
              </a:buClr>
              <a:buSzPct val="300000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(stosunek liczby urodzeń do liczby zgonów)</a:t>
            </a:r>
          </a:p>
          <a:p>
            <a:pPr indent="801688">
              <a:lnSpc>
                <a:spcPct val="110000"/>
              </a:lnSpc>
              <a:spcBef>
                <a:spcPts val="1000"/>
              </a:spcBef>
              <a:buClr>
                <a:srgbClr val="92D050"/>
              </a:buClr>
              <a:buSzPct val="300000"/>
            </a:pPr>
            <a:r>
              <a:rPr lang="pl-PL" sz="4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0,69</a:t>
            </a:r>
            <a:endParaRPr lang="pl-PL" sz="24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sus\Desktop\36-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9" y="1540925"/>
            <a:ext cx="1578133" cy="15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911499" y="2446978"/>
            <a:ext cx="514987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lnSpc>
                <a:spcPct val="110000"/>
              </a:lnSpc>
              <a:spcBef>
                <a:spcPts val="3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35,4 powiat kamiennogórski</a:t>
            </a:r>
          </a:p>
          <a:p>
            <a:pPr indent="85725">
              <a:lnSpc>
                <a:spcPct val="110000"/>
              </a:lnSpc>
              <a:spcBef>
                <a:spcPts val="3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35,8 region</a:t>
            </a:r>
          </a:p>
          <a:p>
            <a:pPr indent="85725">
              <a:lnSpc>
                <a:spcPct val="110000"/>
              </a:lnSpc>
              <a:spcBef>
                <a:spcPts val="3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34,0 kraj</a:t>
            </a:r>
          </a:p>
        </p:txBody>
      </p:sp>
      <p:sp>
        <p:nvSpPr>
          <p:cNvPr id="7" name="Prostokąt 6"/>
          <p:cNvSpPr/>
          <p:nvPr/>
        </p:nvSpPr>
        <p:spPr>
          <a:xfrm>
            <a:off x="6964861" y="4911039"/>
            <a:ext cx="6096000" cy="8079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5725">
              <a:lnSpc>
                <a:spcPct val="110000"/>
              </a:lnSpc>
              <a:spcBef>
                <a:spcPts val="3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0,89 region</a:t>
            </a:r>
          </a:p>
          <a:p>
            <a:pPr indent="85725">
              <a:lnSpc>
                <a:spcPct val="110000"/>
              </a:lnSpc>
              <a:spcBef>
                <a:spcPts val="300"/>
              </a:spcBef>
              <a:buClr>
                <a:srgbClr val="92D050"/>
              </a:buClr>
              <a:buSzPct val="300000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1,00 kraj</a:t>
            </a:r>
          </a:p>
        </p:txBody>
      </p:sp>
      <p:pic>
        <p:nvPicPr>
          <p:cNvPr id="15" name="Picture 2" descr="D:\STRATEGIE\4 Lubawka\inde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8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</p:spTree>
    <p:extLst>
      <p:ext uri="{BB962C8B-B14F-4D97-AF65-F5344CB8AC3E}">
        <p14:creationId xmlns:p14="http://schemas.microsoft.com/office/powerpoint/2010/main" val="47821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PROGNOZA LICZBY LUDNOŚCI DO 2030</a:t>
            </a:r>
          </a:p>
        </p:txBody>
      </p:sp>
      <p:sp>
        <p:nvSpPr>
          <p:cNvPr id="2" name="Prostokąt 1"/>
          <p:cNvSpPr/>
          <p:nvPr/>
        </p:nvSpPr>
        <p:spPr>
          <a:xfrm>
            <a:off x="8810445" y="1967148"/>
            <a:ext cx="3134658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pl-P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Liczba osób w wieku poprodukcyjnym na 100 osób w wieku produkcyjnym: </a:t>
            </a:r>
          </a:p>
          <a:p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200" dirty="0">
                <a:solidFill>
                  <a:schemeClr val="bg2"/>
                </a:solidFill>
              </a:rPr>
              <a:t>2017: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</a:t>
            </a:r>
          </a:p>
          <a:p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200" dirty="0">
                <a:solidFill>
                  <a:schemeClr val="bg2"/>
                </a:solidFill>
              </a:rPr>
              <a:t>2030: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</a:t>
            </a:r>
          </a:p>
          <a:p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5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AC4F70DF-0588-45A2-ACBB-A0CAE9840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722864"/>
              </p:ext>
            </p:extLst>
          </p:nvPr>
        </p:nvGraphicFramePr>
        <p:xfrm>
          <a:off x="412398" y="1753409"/>
          <a:ext cx="7723896" cy="412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134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4"/>
          <p:cNvCxnSpPr/>
          <p:nvPr/>
        </p:nvCxnSpPr>
        <p:spPr>
          <a:xfrm flipV="1">
            <a:off x="656915" y="6233062"/>
            <a:ext cx="8534072" cy="117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412398" y="870427"/>
            <a:ext cx="9197115" cy="66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RYNEK PRACY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2742" y="1742860"/>
            <a:ext cx="938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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Liczba pracujących na 1000 ludności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597299" y="1941862"/>
            <a:ext cx="3240522" cy="410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85725">
              <a:lnSpc>
                <a:spcPct val="130000"/>
              </a:lnSpc>
              <a:spcBef>
                <a:spcPts val="1500"/>
              </a:spcBef>
              <a:buClr>
                <a:srgbClr val="92D050"/>
              </a:buClr>
              <a:buSzPct val="300000"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PRACUJĄCY: </a:t>
            </a:r>
          </a:p>
          <a:p>
            <a:pPr marL="812800" indent="-812800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1 226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osób pracujących</a:t>
            </a:r>
          </a:p>
          <a:p>
            <a:pPr marL="812800" indent="-812800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59,6%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udział kobiet               w ogóle pracujących</a:t>
            </a:r>
          </a:p>
          <a:p>
            <a:pPr marL="812800" indent="-812800">
              <a:spcBef>
                <a:spcPts val="1500"/>
              </a:spcBef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115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osób pracujących na 1000 ludności</a:t>
            </a: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STRATEGIE\4 Lubawka\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66" y="309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584929" y="-128489"/>
            <a:ext cx="877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RAPORT O STANIE GMINY LUBAWKA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618916" y="6291384"/>
            <a:ext cx="7766936" cy="56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LUBAWKA, MAJ 2019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FA1429B3-619D-4D3F-BAB4-CD0B3C046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158653"/>
              </p:ext>
            </p:extLst>
          </p:nvPr>
        </p:nvGraphicFramePr>
        <p:xfrm>
          <a:off x="584929" y="2380891"/>
          <a:ext cx="7499528" cy="351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991078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Niestandardowy 11">
      <a:dk1>
        <a:sysClr val="windowText" lastClr="000000"/>
      </a:dk1>
      <a:lt1>
        <a:sysClr val="window" lastClr="FFFFFF"/>
      </a:lt1>
      <a:dk2>
        <a:srgbClr val="212745"/>
      </a:dk2>
      <a:lt2>
        <a:srgbClr val="A7EA52"/>
      </a:lt2>
      <a:accent1>
        <a:srgbClr val="A7EA52"/>
      </a:accent1>
      <a:accent2>
        <a:srgbClr val="DBF6B9"/>
      </a:accent2>
      <a:accent3>
        <a:srgbClr val="F2F2F2"/>
      </a:accent3>
      <a:accent4>
        <a:srgbClr val="BFBFB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1567</TotalTime>
  <Words>1713</Words>
  <Application>Microsoft Office PowerPoint</Application>
  <PresentationFormat>Panoramiczny</PresentationFormat>
  <Paragraphs>462</Paragraphs>
  <Slides>26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Century Gothic</vt:lpstr>
      <vt:lpstr>Corbel</vt:lpstr>
      <vt:lpstr>Times New Roman</vt:lpstr>
      <vt:lpstr>Trebuchet MS</vt:lpstr>
      <vt:lpstr>Wingdings</vt:lpstr>
      <vt:lpstr>Wingdings 3</vt:lpstr>
      <vt:lpstr>Faseta</vt:lpstr>
      <vt:lpstr>RAPORT O STANIE  ZAGOSPODAROWANIA PRZESTRZENNEGO I ROZWOJU SPOŁECZNO-GOSPODARCZYM GMINY LUBAWKA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Drewnicka</dc:creator>
  <cp:lastModifiedBy>Administrator</cp:lastModifiedBy>
  <cp:revision>160</cp:revision>
  <dcterms:created xsi:type="dcterms:W3CDTF">2017-02-23T12:19:23Z</dcterms:created>
  <dcterms:modified xsi:type="dcterms:W3CDTF">2019-05-08T21:27:57Z</dcterms:modified>
</cp:coreProperties>
</file>